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9" r:id="rId4"/>
    <p:sldId id="260" r:id="rId5"/>
    <p:sldId id="258" r:id="rId6"/>
    <p:sldId id="261" r:id="rId7"/>
    <p:sldId id="262" r:id="rId8"/>
    <p:sldId id="263" r:id="rId9"/>
    <p:sldId id="270" r:id="rId10"/>
    <p:sldId id="267" r:id="rId11"/>
    <p:sldId id="266" r:id="rId12"/>
    <p:sldId id="265" r:id="rId13"/>
    <p:sldId id="269" r:id="rId14"/>
    <p:sldId id="268" r:id="rId15"/>
    <p:sldId id="273" r:id="rId16"/>
    <p:sldId id="274" r:id="rId17"/>
    <p:sldId id="275" r:id="rId18"/>
    <p:sldId id="276" r:id="rId19"/>
    <p:sldId id="277" r:id="rId20"/>
    <p:sldId id="278" r:id="rId21"/>
    <p:sldId id="279" r:id="rId22"/>
    <p:sldId id="280" r:id="rId23"/>
    <p:sldId id="281" r:id="rId24"/>
    <p:sldId id="283" r:id="rId25"/>
    <p:sldId id="284" r:id="rId26"/>
    <p:sldId id="288" r:id="rId27"/>
    <p:sldId id="294" r:id="rId28"/>
    <p:sldId id="295" r:id="rId29"/>
    <p:sldId id="296" r:id="rId30"/>
    <p:sldId id="297" r:id="rId31"/>
    <p:sldId id="298" r:id="rId32"/>
    <p:sldId id="286" r:id="rId33"/>
    <p:sldId id="287" r:id="rId34"/>
    <p:sldId id="289" r:id="rId35"/>
    <p:sldId id="290" r:id="rId36"/>
    <p:sldId id="291" r:id="rId37"/>
    <p:sldId id="299" r:id="rId38"/>
    <p:sldId id="300" r:id="rId3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63" autoAdjust="0"/>
    <p:restoredTop sz="40450" autoAdjust="0"/>
  </p:normalViewPr>
  <p:slideViewPr>
    <p:cSldViewPr>
      <p:cViewPr>
        <p:scale>
          <a:sx n="80" d="100"/>
          <a:sy n="80" d="100"/>
        </p:scale>
        <p:origin x="40" y="372"/>
      </p:cViewPr>
      <p:guideLst>
        <p:guide orient="horz" pos="431"/>
        <p:guide pos="471"/>
        <p:guide pos="5148"/>
        <p:guide orient="horz" pos="4031"/>
        <p:guide orient="horz" pos="3379"/>
      </p:guideLst>
    </p:cSldViewPr>
  </p:slideViewPr>
  <p:notesTextViewPr>
    <p:cViewPr>
      <p:scale>
        <a:sx n="400" d="100"/>
        <a:sy n="400" d="100"/>
      </p:scale>
      <p:origin x="0" y="0"/>
    </p:cViewPr>
  </p:notesTextViewPr>
  <p:notesViewPr>
    <p:cSldViewPr showGuides="1">
      <p:cViewPr>
        <p:scale>
          <a:sx n="60" d="100"/>
          <a:sy n="60" d="100"/>
        </p:scale>
        <p:origin x="2020" y="444"/>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2014/9/17</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Thank you for attending this presentation, let's 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まずは、</a:t>
            </a:r>
            <a:r>
              <a:rPr lang="en-US" altLang="ja-JP" dirty="0"/>
              <a:t>Ruby</a:t>
            </a:r>
            <a:r>
              <a:rPr lang="ja-JP" altLang="en-US" dirty="0"/>
              <a:t>ルビープログラミング少年団についてですね。</a:t>
            </a:r>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smtClean="0"/>
              <a:t>現在の主な活動は、</a:t>
            </a:r>
            <a:r>
              <a:rPr lang="ja-JP" altLang="en-US" dirty="0"/>
              <a:t>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将来は、野球やサッカーのスポーツ少年団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ここ</a:t>
            </a:r>
            <a:r>
              <a:rPr lang="en-US" altLang="ja-JP" dirty="0"/>
              <a:t>2</a:t>
            </a:r>
            <a:r>
              <a:rPr lang="ja-JP" altLang="en-US" dirty="0" err="1"/>
              <a:t>、</a:t>
            </a:r>
            <a:r>
              <a:rPr lang="en-US" altLang="ja-JP" dirty="0"/>
              <a:t>3</a:t>
            </a:r>
            <a:r>
              <a:rPr lang="ja-JP" altLang="en-US" dirty="0"/>
              <a:t>年で小中学生に対するプログラミング教育が、国内外で盛り上がってきています。</a:t>
            </a:r>
          </a:p>
          <a:p>
            <a:endParaRPr lang="ja-JP" altLang="en-US" dirty="0"/>
          </a:p>
          <a:p>
            <a:r>
              <a:rPr lang="ja-JP" altLang="en-US" dirty="0"/>
              <a:t>スモウルビーの詳細に入る前に、少しプログラミング教育の現状を紹介したいと思います。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a:t>まず、海外の状況ですが、プログラミング教育がもっとも活発に行われているのはアメリカだと言われています。</a:t>
            </a:r>
            <a:r>
              <a:rPr lang="en-US" altLang="ja-JP" dirty="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 http://</a:t>
            </a:r>
            <a:r>
              <a:rPr lang="en-US" altLang="ja-JP" dirty="0" err="1"/>
              <a:t>www.nytimes.com</a:t>
            </a:r>
            <a:r>
              <a:rPr lang="en-US" altLang="ja-JP" dirty="0"/>
              <a:t>/2014/05/11/us/</a:t>
            </a:r>
            <a:r>
              <a:rPr lang="en-US" altLang="ja-JP" dirty="0" err="1"/>
              <a:t>reading-writing-arithmetic-and-lately-coding.html?_r</a:t>
            </a:r>
            <a:r>
              <a:rPr lang="en-US" altLang="ja-JP" dirty="0"/>
              <a:t>=1 ) </a:t>
            </a:r>
            <a:r>
              <a:rPr lang="ja-JP" altLang="en-US" dirty="0"/>
              <a:t>の記事によると、昨年の</a:t>
            </a:r>
            <a:r>
              <a:rPr lang="en-US" altLang="ja-JP" dirty="0"/>
              <a:t>12</a:t>
            </a:r>
            <a:r>
              <a:rPr lang="ja-JP" altLang="en-US" dirty="0"/>
              <a:t>月以降、プログラミングを授業に取り入れた幼稚園～高校３年生までの教員の数は全米で２万人に上ると報道されていました。また、オバマ大統領がプログラミングの必修化は必要であるとの発言をしており、この流れはますます加速するでしょう</a:t>
            </a:r>
          </a:p>
          <a:p>
            <a:endParaRPr lang="ja-JP" altLang="en-US" dirty="0"/>
          </a:p>
          <a:p>
            <a:r>
              <a:rPr lang="ja-JP" altLang="en-US" dirty="0"/>
              <a:t>次に、イギリスでは、今月</a:t>
            </a:r>
            <a:r>
              <a:rPr lang="en-US" altLang="ja-JP" dirty="0"/>
              <a:t>(2014</a:t>
            </a:r>
            <a:r>
              <a:rPr lang="ja-JP" altLang="en-US" dirty="0"/>
              <a:t>年</a:t>
            </a:r>
            <a:r>
              <a:rPr lang="en-US" altLang="ja-JP" dirty="0"/>
              <a:t>9</a:t>
            </a:r>
            <a:r>
              <a:rPr lang="ja-JP" altLang="en-US" dirty="0"/>
              <a:t>月</a:t>
            </a:r>
            <a:r>
              <a:rPr lang="en-US" altLang="ja-JP" dirty="0"/>
              <a:t>)</a:t>
            </a:r>
            <a:r>
              <a:rPr lang="ja-JP" altLang="en-US" dirty="0"/>
              <a:t>から、</a:t>
            </a:r>
            <a:r>
              <a:rPr lang="en-US" altLang="ja-JP" dirty="0"/>
              <a:t>5</a:t>
            </a:r>
            <a:r>
              <a:rPr lang="ja-JP" altLang="en-US" dirty="0"/>
              <a:t>から</a:t>
            </a:r>
            <a:r>
              <a:rPr lang="en-US" altLang="ja-JP" dirty="0"/>
              <a:t>16</a:t>
            </a:r>
            <a:r>
              <a:rPr lang="ja-JP" altLang="en-US" dirty="0"/>
              <a:t>歳までの義務教育の新カリキュラムにプログラミングが正式導入されています。</a:t>
            </a:r>
            <a:r>
              <a:rPr lang="en-US" altLang="ja-JP" dirty="0"/>
              <a:t>5</a:t>
            </a:r>
            <a:r>
              <a:rPr lang="ja-JP" altLang="en-US" dirty="0"/>
              <a:t>歳時点で、アルゴリズムの概念の理解や簡単なプログラムの作成・デバッグといった内容が盛り込まれており、かなり本格的な内容になっています。カリキュラムの策定には</a:t>
            </a:r>
            <a:r>
              <a:rPr lang="en-US" altLang="ja-JP" dirty="0"/>
              <a:t>Google</a:t>
            </a:r>
            <a:r>
              <a:rPr lang="ja-JP" altLang="en-US" dirty="0" err="1"/>
              <a:t>、</a:t>
            </a:r>
            <a:r>
              <a:rPr lang="en-US" altLang="ja-JP" dirty="0"/>
              <a:t>Microsoft</a:t>
            </a:r>
            <a:r>
              <a:rPr lang="ja-JP" altLang="en-US" dirty="0"/>
              <a:t>といった企業も参加しているそうです。</a:t>
            </a:r>
          </a:p>
          <a:p>
            <a:endParaRPr lang="ja-JP" altLang="en-US" dirty="0"/>
          </a:p>
          <a:p>
            <a:r>
              <a:rPr lang="ja-JP" altLang="en-US" dirty="0"/>
              <a:t>最後に、エストニアでは初等教育の</a:t>
            </a:r>
            <a:r>
              <a:rPr lang="en-US" altLang="ja-JP" dirty="0"/>
              <a:t>1</a:t>
            </a:r>
            <a:r>
              <a:rPr lang="ja-JP" altLang="en-US" dirty="0"/>
              <a:t>年目からアプリ開発を教えるカリキュラムが実施されています。エストニアは</a:t>
            </a:r>
            <a:r>
              <a:rPr lang="en-US" altLang="ja-JP" dirty="0"/>
              <a:t>Skype</a:t>
            </a:r>
            <a:r>
              <a:rPr lang="ja-JP" altLang="en-US" dirty="0"/>
              <a:t>が生まれた国であることから、</a:t>
            </a:r>
            <a:r>
              <a:rPr lang="en-US" altLang="ja-JP" dirty="0"/>
              <a:t>IT</a:t>
            </a:r>
            <a:r>
              <a:rPr lang="ja-JP" altLang="en-US" dirty="0"/>
              <a:t>振興にあたっては</a:t>
            </a:r>
            <a:r>
              <a:rPr lang="en-US" altLang="ja-JP" dirty="0"/>
              <a:t>Microsoft</a:t>
            </a:r>
            <a:r>
              <a:rPr lang="ja-JP" altLang="en-US" dirty="0"/>
              <a:t>から多くの支援を受けているようです。エストニアにおける</a:t>
            </a:r>
            <a:r>
              <a:rPr lang="en-US" altLang="ja-JP" dirty="0"/>
              <a:t>IT</a:t>
            </a:r>
            <a:r>
              <a:rPr lang="ja-JP" altLang="en-US" dirty="0"/>
              <a:t>産業の重要性はかなり高く、プログラミング教育に積極的に取り組んでいます。</a:t>
            </a:r>
          </a:p>
          <a:p>
            <a:endParaRPr lang="ja-JP" altLang="en-US" dirty="0"/>
          </a:p>
          <a:p>
            <a:r>
              <a:rPr lang="ja-JP" altLang="en-US" dirty="0"/>
              <a:t>その他にも、フィンランドやシンガポールなど多くの国でプログラミング教育を導入する動きが進んでいます。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続いて、日本の動向を紹介します。</a:t>
            </a:r>
          </a:p>
          <a:p>
            <a:endParaRPr lang="ja-JP" altLang="en-US" dirty="0"/>
          </a:p>
          <a:p>
            <a:r>
              <a:rPr lang="ja-JP" altLang="en-US" dirty="0"/>
              <a:t>日本では、まず、</a:t>
            </a:r>
            <a:r>
              <a:rPr lang="en-US" altLang="ja-JP" dirty="0"/>
              <a:t>2008</a:t>
            </a:r>
            <a:r>
              <a:rPr lang="ja-JP" altLang="en-US" dirty="0"/>
              <a:t>年の学習指導要領の改訂により中学校技術家庭科での「プログラムによる計測と制御」が必修化し、</a:t>
            </a:r>
            <a:r>
              <a:rPr lang="en-US" altLang="ja-JP" dirty="0"/>
              <a:t>2012</a:t>
            </a:r>
            <a:r>
              <a:rPr lang="ja-JP" altLang="en-US" dirty="0"/>
              <a:t>年度から完全実施となっています。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一方で、民間の活動も活発に行われています。</a:t>
            </a:r>
          </a:p>
          <a:p>
            <a:endParaRPr lang="ja-JP" altLang="en-US" dirty="0"/>
          </a:p>
          <a:p>
            <a:r>
              <a:rPr lang="ja-JP" altLang="en-US" dirty="0"/>
              <a:t>最近話題になっているのが、</a:t>
            </a:r>
            <a:r>
              <a:rPr lang="en-US" altLang="ja-JP" dirty="0"/>
              <a:t>PEG</a:t>
            </a:r>
            <a:r>
              <a:rPr lang="ja-JP" altLang="en-US" dirty="0"/>
              <a:t>と呼ばれるプログラミング学習普及プロジェクトです。</a:t>
            </a:r>
            <a:r>
              <a:rPr lang="en-US" altLang="ja-JP" dirty="0"/>
              <a:t>PEG</a:t>
            </a:r>
            <a:r>
              <a:rPr lang="ja-JP" altLang="en-US" dirty="0"/>
              <a:t>は、こども向けのワークショップを開催している</a:t>
            </a:r>
            <a:r>
              <a:rPr lang="en-US" altLang="ja-JP" dirty="0" err="1"/>
              <a:t>NPO</a:t>
            </a:r>
            <a:r>
              <a:rPr lang="ja-JP" altLang="en-US" dirty="0"/>
              <a:t>法人の</a:t>
            </a:r>
            <a:r>
              <a:rPr lang="en-US" altLang="ja-JP" dirty="0"/>
              <a:t>CANVAS</a:t>
            </a:r>
            <a:r>
              <a:rPr lang="ja-JP" altLang="en-US" dirty="0"/>
              <a:t>と</a:t>
            </a:r>
            <a:r>
              <a:rPr lang="en-US" altLang="ja-JP" dirty="0"/>
              <a:t>Google</a:t>
            </a:r>
            <a:r>
              <a:rPr lang="ja-JP" altLang="en-US" dirty="0"/>
              <a:t>による協同プロジェクトで、日本全国でのワークショップの開催や合計</a:t>
            </a:r>
            <a:r>
              <a:rPr lang="en-US" altLang="ja-JP" dirty="0"/>
              <a:t>5000</a:t>
            </a:r>
            <a:r>
              <a:rPr lang="ja-JP" altLang="en-US" dirty="0"/>
              <a:t>台の</a:t>
            </a:r>
            <a:r>
              <a:rPr lang="en-US" altLang="ja-JP" dirty="0" err="1"/>
              <a:t>RaspberyPI</a:t>
            </a:r>
            <a:r>
              <a:rPr lang="ja-JP" altLang="en-US" dirty="0"/>
              <a:t>の提供などを行っています</a:t>
            </a:r>
            <a:r>
              <a:rPr lang="ja-JP" altLang="en-US" dirty="0" err="1"/>
              <a:t>。。</a:t>
            </a:r>
            <a:endParaRPr lang="ja-JP" altLang="en-US" dirty="0"/>
          </a:p>
          <a:p>
            <a:endParaRPr lang="ja-JP" altLang="en-US" dirty="0"/>
          </a:p>
          <a:p>
            <a:r>
              <a:rPr lang="ja-JP" altLang="en-US" dirty="0"/>
              <a:t>これ以外にも、</a:t>
            </a:r>
            <a:r>
              <a:rPr lang="en-US" altLang="ja-JP" dirty="0"/>
              <a:t>Life 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の学習塾形式のものや、</a:t>
            </a:r>
            <a:r>
              <a:rPr lang="en-US" altLang="ja-JP" dirty="0" err="1"/>
              <a:t>TENTO</a:t>
            </a:r>
            <a:r>
              <a:rPr lang="ja-JP" altLang="en-US" dirty="0"/>
              <a:t>という団体が実施している個別指導塾形式のものなどがあります。</a:t>
            </a:r>
          </a:p>
          <a:p>
            <a:endParaRPr lang="ja-JP" altLang="en-US" dirty="0"/>
          </a:p>
          <a:p>
            <a:r>
              <a:rPr lang="ja-JP" altLang="en-US" dirty="0" smtClean="0"/>
              <a:t>このように海外</a:t>
            </a:r>
            <a:r>
              <a:rPr lang="ja-JP" altLang="en-US" dirty="0"/>
              <a:t>だけでなく日本でもプログラミング教育が大変盛り上がってきています。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 </a:t>
            </a:r>
            <a:r>
              <a:rPr lang="en-US" altLang="ja-JP" dirty="0" err="1"/>
              <a:t>CRuby</a:t>
            </a:r>
            <a:r>
              <a:rPr lang="en-US" altLang="ja-JP" dirty="0"/>
              <a:t> </a:t>
            </a:r>
            <a:r>
              <a:rPr lang="en-US" altLang="ja-JP" dirty="0" err="1"/>
              <a:t>commiter</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スモウルビーを初めて見た方の多くは、命令ブロックの組み合わせでプログラムを作ることができることに驚かれます。</a:t>
            </a:r>
          </a:p>
          <a:p>
            <a:r>
              <a:rPr kumimoji="1" lang="en-US" altLang="ja-JP" dirty="0" smtClean="0"/>
              <a:t>Ruby</a:t>
            </a:r>
            <a:r>
              <a:rPr kumimoji="1" lang="ja-JP" altLang="en-US" dirty="0" err="1" smtClean="0"/>
              <a:t>って</a:t>
            </a:r>
            <a:r>
              <a:rPr kumimoji="1" lang="ja-JP" altLang="en-US" dirty="0" smtClean="0"/>
              <a:t>こんなに簡単なんですか！？とかね。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255242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実はスモウルビーの命令ブロックに関する処理は、</a:t>
            </a:r>
            <a:r>
              <a:rPr kumimoji="1" lang="en-US" altLang="ja-JP" dirty="0" smtClean="0"/>
              <a:t>Google</a:t>
            </a:r>
            <a:r>
              <a:rPr kumimoji="1" lang="ja-JP" altLang="en-US" dirty="0" smtClean="0"/>
              <a:t>製の</a:t>
            </a:r>
            <a:r>
              <a:rPr kumimoji="1" lang="en-US" altLang="ja-JP" dirty="0" err="1" smtClean="0"/>
              <a:t>Blockly</a:t>
            </a:r>
            <a:r>
              <a:rPr kumimoji="1" lang="ja-JP" altLang="en-US" dirty="0" smtClean="0"/>
              <a:t>という</a:t>
            </a:r>
            <a:r>
              <a:rPr kumimoji="1" lang="en-US" altLang="ja-JP" dirty="0" smtClean="0"/>
              <a:t>JavaScript</a:t>
            </a:r>
            <a:r>
              <a:rPr kumimoji="1" lang="ja-JP" altLang="en-US" dirty="0" smtClean="0"/>
              <a:t>のライブラリを使って実現しています。</a:t>
            </a:r>
            <a:endParaRPr kumimoji="1" lang="en-US" altLang="ja-JP" dirty="0" smtClean="0"/>
          </a:p>
          <a:p>
            <a:endParaRPr kumimoji="1" lang="en-US" altLang="ja-JP" dirty="0" smtClean="0"/>
          </a:p>
          <a:p>
            <a:r>
              <a:rPr kumimoji="1" lang="en-US" altLang="ja-JP" dirty="0" err="1" smtClean="0"/>
              <a:t>Blockly</a:t>
            </a:r>
            <a:r>
              <a:rPr kumimoji="1" lang="ja-JP" altLang="en-US" dirty="0" smtClean="0"/>
              <a:t>は</a:t>
            </a:r>
            <a:r>
              <a:rPr kumimoji="1" lang="en-US" altLang="ja-JP" dirty="0" smtClean="0"/>
              <a:t>Google Closure library</a:t>
            </a:r>
            <a:r>
              <a:rPr kumimoji="1" lang="ja-JP" altLang="en-US" dirty="0" smtClean="0"/>
              <a:t>を使って開発されており、依存関係も少なく、コードサイズも小さく、インストールも簡単で、ウェブブラウザで動作する </a:t>
            </a:r>
            <a:r>
              <a:rPr kumimoji="1" lang="en-US" altLang="ja-JP" dirty="0" smtClean="0"/>
              <a:t>visual programming editor </a:t>
            </a:r>
            <a:r>
              <a:rPr kumimoji="1" lang="ja-JP" altLang="en-US" dirty="0" smtClean="0"/>
              <a:t>を開発するにはとても使いやすいものになっています。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25</a:t>
            </a:fld>
            <a:endParaRPr kumimoji="1" lang="ja-JP" altLang="en-US"/>
          </a:p>
        </p:txBody>
      </p:sp>
    </p:spTree>
    <p:extLst>
      <p:ext uri="{BB962C8B-B14F-4D97-AF65-F5344CB8AC3E}">
        <p14:creationId xmlns:p14="http://schemas.microsoft.com/office/powerpoint/2010/main" val="2980258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それでは、実際にどのようにして命令ブロックを定義するのか見てみましょう。</a:t>
            </a:r>
          </a:p>
          <a:p>
            <a:endParaRPr kumimoji="1" lang="ja-JP" altLang="en-US" dirty="0" smtClean="0"/>
          </a:p>
          <a:p>
            <a:r>
              <a:rPr kumimoji="1" lang="ja-JP" altLang="en-US" dirty="0" smtClean="0"/>
              <a:t>これは先ほどのデモでお見せしたキャラクターを「</a:t>
            </a:r>
            <a:r>
              <a:rPr kumimoji="1" lang="en-US" altLang="ja-JP" dirty="0" smtClean="0"/>
              <a:t>10</a:t>
            </a:r>
            <a:r>
              <a:rPr kumimoji="1" lang="ja-JP" altLang="en-US" dirty="0" smtClean="0"/>
              <a:t>歩動かす」という命令ブロックの定義です。</a:t>
            </a:r>
          </a:p>
          <a:p>
            <a:endParaRPr kumimoji="1" lang="ja-JP" altLang="en-US" dirty="0" smtClean="0"/>
          </a:p>
          <a:p>
            <a:r>
              <a:rPr kumimoji="1" lang="ja-JP" altLang="en-US" dirty="0" smtClean="0"/>
              <a:t>まずは命令ブロックに</a:t>
            </a:r>
            <a:r>
              <a:rPr kumimoji="1" lang="en-US" altLang="ja-JP" dirty="0" smtClean="0"/>
              <a:t>'</a:t>
            </a:r>
            <a:r>
              <a:rPr kumimoji="1" lang="en-US" altLang="ja-JP" dirty="0" err="1" smtClean="0"/>
              <a:t>motion_move</a:t>
            </a:r>
            <a:r>
              <a:rPr kumimoji="1" lang="en-US" altLang="ja-JP" dirty="0" smtClean="0"/>
              <a:t>'</a:t>
            </a:r>
            <a:r>
              <a:rPr kumimoji="1" lang="ja-JP" altLang="en-US" dirty="0" smtClean="0"/>
              <a:t>という名前をつけて、それを表現するオブジェクトを代入します。</a:t>
            </a:r>
          </a:p>
          <a:p>
            <a:r>
              <a:rPr kumimoji="1" lang="ja-JP" altLang="en-US" dirty="0" smtClean="0"/>
              <a:t>そのオブジェクトの</a:t>
            </a:r>
            <a:r>
              <a:rPr kumimoji="1" lang="en-US" altLang="ja-JP" dirty="0" err="1" smtClean="0"/>
              <a:t>init</a:t>
            </a:r>
            <a:r>
              <a:rPr kumimoji="1" lang="ja-JP" altLang="en-US" dirty="0" smtClean="0"/>
              <a:t>プロパティに命令ブロックの初期化処理を記述します。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a:t>
            </a:r>
            <a:r>
              <a:rPr kumimoji="1" lang="en-US" altLang="ja-JP" dirty="0" err="1" smtClean="0"/>
              <a:t>setColour</a:t>
            </a:r>
            <a:r>
              <a:rPr kumimoji="1" lang="en-US" altLang="ja-JP" dirty="0" smtClean="0"/>
              <a:t>)</a:t>
            </a:r>
            <a:r>
              <a:rPr kumimoji="1" lang="ja-JP" altLang="en-US" dirty="0" smtClean="0"/>
              <a:t>青色</a:t>
            </a:r>
          </a:p>
          <a:p>
            <a:r>
              <a:rPr kumimoji="1" lang="ja-JP" altLang="en-US" dirty="0" smtClean="0"/>
              <a:t> * </a:t>
            </a:r>
            <a:r>
              <a:rPr kumimoji="1" lang="en-US" altLang="ja-JP" dirty="0" smtClean="0"/>
              <a:t>(</a:t>
            </a:r>
            <a:r>
              <a:rPr kumimoji="1" lang="en-US" altLang="ja-JP" dirty="0" err="1" smtClean="0"/>
              <a:t>interpolateMsg</a:t>
            </a:r>
            <a:r>
              <a:rPr kumimoji="1" lang="en-US" altLang="ja-JP" dirty="0" smtClean="0"/>
              <a:t>)STEP</a:t>
            </a:r>
            <a:r>
              <a:rPr kumimoji="1" lang="ja-JP" altLang="en-US" dirty="0" smtClean="0"/>
              <a:t>という名前で数値を表現した命令ブロックを設定できること、そのラベルが「～歩動かす」であること</a:t>
            </a:r>
          </a:p>
          <a:p>
            <a:r>
              <a:rPr kumimoji="1" lang="ja-JP" altLang="en-US" dirty="0" smtClean="0"/>
              <a:t> * </a:t>
            </a:r>
            <a:r>
              <a:rPr kumimoji="1" lang="en-US" altLang="ja-JP" dirty="0" smtClean="0"/>
              <a:t>(</a:t>
            </a:r>
            <a:r>
              <a:rPr kumimoji="1" lang="en-US" altLang="ja-JP" dirty="0" err="1" smtClean="0"/>
              <a:t>setInputsInline</a:t>
            </a:r>
            <a:r>
              <a:rPr kumimoji="1" lang="en-US" altLang="ja-JP" dirty="0" smtClean="0"/>
              <a:t>)</a:t>
            </a:r>
            <a:r>
              <a:rPr kumimoji="1" lang="ja-JP" altLang="en-US" dirty="0" smtClean="0"/>
              <a:t>それらを横一列に表示すること</a:t>
            </a:r>
          </a:p>
          <a:p>
            <a:r>
              <a:rPr kumimoji="1" lang="ja-JP" altLang="en-US" dirty="0" smtClean="0"/>
              <a:t> * </a:t>
            </a:r>
            <a:r>
              <a:rPr kumimoji="1" lang="en-US" altLang="ja-JP" dirty="0" smtClean="0"/>
              <a:t>(</a:t>
            </a:r>
            <a:r>
              <a:rPr kumimoji="1" lang="en-US" altLang="ja-JP" dirty="0" err="1" smtClean="0"/>
              <a:t>setPreviousStatement</a:t>
            </a:r>
            <a:r>
              <a:rPr kumimoji="1" lang="en-US" altLang="ja-JP" dirty="0" smtClean="0"/>
              <a:t>)</a:t>
            </a:r>
            <a:r>
              <a:rPr kumimoji="1" lang="ja-JP" altLang="en-US" dirty="0" smtClean="0"/>
              <a:t>この命令ブロックの前に、命令ブロックをくっつけられること</a:t>
            </a:r>
          </a:p>
          <a:p>
            <a:r>
              <a:rPr kumimoji="1" lang="ja-JP" altLang="en-US" dirty="0" smtClean="0"/>
              <a:t> * </a:t>
            </a:r>
            <a:r>
              <a:rPr kumimoji="1" lang="en-US" altLang="ja-JP" dirty="0" smtClean="0"/>
              <a:t>(</a:t>
            </a:r>
            <a:r>
              <a:rPr kumimoji="1" lang="en-US" altLang="ja-JP" dirty="0" err="1" smtClean="0"/>
              <a:t>setNextStatement</a:t>
            </a:r>
            <a:r>
              <a:rPr kumimoji="1" lang="en-US" altLang="ja-JP" dirty="0" smtClean="0"/>
              <a:t>)</a:t>
            </a:r>
            <a:r>
              <a:rPr kumimoji="1" lang="ja-JP" altLang="en-US" dirty="0" smtClean="0"/>
              <a:t>この命令ブロックのあとに、命令ブロックをくっつけられること</a:t>
            </a:r>
          </a:p>
          <a:p>
            <a:endParaRPr kumimoji="1" lang="ja-JP" altLang="en-US" dirty="0" smtClean="0"/>
          </a:p>
          <a:p>
            <a:r>
              <a:rPr kumimoji="1" lang="ja-JP" altLang="en-US" dirty="0" smtClean="0"/>
              <a:t>を指定しています。</a:t>
            </a:r>
          </a:p>
          <a:p>
            <a:endParaRPr kumimoji="1" lang="ja-JP" altLang="en-US" dirty="0" smtClean="0"/>
          </a:p>
          <a:p>
            <a:r>
              <a:rPr kumimoji="1" lang="ja-JP" altLang="en-US" dirty="0" smtClean="0"/>
              <a:t>これだけで、命令ブロックを定義できます。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26</a:t>
            </a:fld>
            <a:endParaRPr kumimoji="1" lang="ja-JP" altLang="en-US"/>
          </a:p>
        </p:txBody>
      </p:sp>
    </p:spTree>
    <p:extLst>
      <p:ext uri="{BB962C8B-B14F-4D97-AF65-F5344CB8AC3E}">
        <p14:creationId xmlns:p14="http://schemas.microsoft.com/office/powerpoint/2010/main" val="3557867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命令ブロックから</a:t>
            </a:r>
            <a:r>
              <a:rPr kumimoji="1" lang="en-US" altLang="ja-JP" dirty="0" smtClean="0"/>
              <a:t>Ruby</a:t>
            </a:r>
            <a:r>
              <a:rPr kumimoji="1" lang="ja-JP" altLang="en-US" dirty="0" smtClean="0"/>
              <a:t>のコードを生成するには、先ほど定義した命令ブロックのインスタンスを引数にとり、</a:t>
            </a:r>
            <a:r>
              <a:rPr kumimoji="1" lang="en-US" altLang="ja-JP" dirty="0" smtClean="0"/>
              <a:t>Ruby</a:t>
            </a:r>
            <a:r>
              <a:rPr kumimoji="1" lang="ja-JP" altLang="en-US" dirty="0" smtClean="0"/>
              <a:t>のコードを表現した文字列を返すメソッドを定義します。</a:t>
            </a:r>
          </a:p>
          <a:p>
            <a:endParaRPr kumimoji="1" lang="ja-JP" altLang="en-US" dirty="0" smtClean="0"/>
          </a:p>
          <a:p>
            <a:r>
              <a:rPr kumimoji="1" lang="ja-JP" altLang="en-US" dirty="0" smtClean="0"/>
              <a:t>ここでは、</a:t>
            </a:r>
          </a:p>
          <a:p>
            <a:endParaRPr kumimoji="1" lang="ja-JP" altLang="en-US" dirty="0" smtClean="0"/>
          </a:p>
          <a:p>
            <a:r>
              <a:rPr kumimoji="1" lang="ja-JP" altLang="en-US" dirty="0" smtClean="0"/>
              <a:t> * </a:t>
            </a:r>
            <a:r>
              <a:rPr kumimoji="1" lang="en-US" altLang="ja-JP" dirty="0" smtClean="0"/>
              <a:t>STEP</a:t>
            </a:r>
            <a:r>
              <a:rPr kumimoji="1" lang="ja-JP" altLang="en-US" dirty="0" smtClean="0"/>
              <a:t>に指定した命令ブロックの値を取り出して、</a:t>
            </a:r>
          </a:p>
          <a:p>
            <a:r>
              <a:rPr kumimoji="1" lang="ja-JP" altLang="en-US" dirty="0" smtClean="0"/>
              <a:t> * </a:t>
            </a:r>
            <a:r>
              <a:rPr kumimoji="1" lang="en-US" altLang="ja-JP" dirty="0" smtClean="0"/>
              <a:t>move( </a:t>
            </a:r>
            <a:r>
              <a:rPr kumimoji="1" lang="ja-JP" altLang="en-US" dirty="0" smtClean="0"/>
              <a:t>その値 </a:t>
            </a:r>
            <a:r>
              <a:rPr kumimoji="1" lang="en-US" altLang="ja-JP" dirty="0" smtClean="0"/>
              <a:t>) </a:t>
            </a:r>
            <a:r>
              <a:rPr kumimoji="1" lang="ja-JP" altLang="en-US" dirty="0" smtClean="0"/>
              <a:t>という文字列を作って、それを返しています。</a:t>
            </a:r>
          </a:p>
          <a:p>
            <a:endParaRPr kumimoji="1" lang="ja-JP" altLang="en-US" dirty="0" smtClean="0"/>
          </a:p>
          <a:p>
            <a:r>
              <a:rPr kumimoji="1" lang="ja-JP" altLang="en-US" dirty="0" smtClean="0"/>
              <a:t>インデントの調整や演算子の優先順位によって括弧でくくったりするのは、</a:t>
            </a:r>
            <a:r>
              <a:rPr kumimoji="1" lang="en-US" altLang="ja-JP" dirty="0" err="1" smtClean="0"/>
              <a:t>Blockly</a:t>
            </a:r>
            <a:r>
              <a:rPr kumimoji="1" lang="ja-JP" altLang="en-US" dirty="0" smtClean="0"/>
              <a:t>のフレームワークがやってくれます。</a:t>
            </a:r>
            <a:endParaRPr kumimoji="1" lang="en-US" altLang="ja-JP" dirty="0" smtClean="0"/>
          </a:p>
          <a:p>
            <a:endParaRPr kumimoji="1" lang="en-US" altLang="ja-JP" dirty="0" smtClean="0"/>
          </a:p>
          <a:p>
            <a:r>
              <a:rPr kumimoji="1" lang="ja-JP" altLang="en-US" dirty="0" smtClean="0"/>
              <a:t>このようにスモウルビーでは、</a:t>
            </a:r>
            <a:r>
              <a:rPr kumimoji="1" lang="en-US" altLang="ja-JP" dirty="0" err="1" smtClean="0"/>
              <a:t>Blockly</a:t>
            </a:r>
            <a:r>
              <a:rPr kumimoji="1" lang="ja-JP" altLang="en-US" dirty="0" smtClean="0"/>
              <a:t>のフレームワークを使って、命令ブロックの定義、命令ブロックから</a:t>
            </a:r>
            <a:r>
              <a:rPr kumimoji="1" lang="en-US" altLang="ja-JP" dirty="0" smtClean="0"/>
              <a:t>Ruby</a:t>
            </a:r>
            <a:r>
              <a:rPr kumimoji="1" lang="ja-JP" altLang="en-US" dirty="0" smtClean="0"/>
              <a:t>のコード生成を実現しています。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27</a:t>
            </a:fld>
            <a:endParaRPr kumimoji="1" lang="ja-JP" altLang="en-US"/>
          </a:p>
        </p:txBody>
      </p:sp>
    </p:spTree>
    <p:extLst>
      <p:ext uri="{BB962C8B-B14F-4D97-AF65-F5344CB8AC3E}">
        <p14:creationId xmlns:p14="http://schemas.microsoft.com/office/powerpoint/2010/main" val="1062154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これで命令ブロックを使って</a:t>
            </a:r>
            <a:r>
              <a:rPr kumimoji="1" lang="en-US" altLang="ja-JP" dirty="0" smtClean="0"/>
              <a:t>Ruby</a:t>
            </a:r>
            <a:r>
              <a:rPr kumimoji="1" lang="ja-JP" altLang="en-US" dirty="0" smtClean="0"/>
              <a:t>のプログラミングができるようになりました。</a:t>
            </a:r>
          </a:p>
          <a:p>
            <a:endParaRPr kumimoji="1" lang="ja-JP" altLang="en-US" dirty="0" smtClean="0"/>
          </a:p>
          <a:p>
            <a:r>
              <a:rPr kumimoji="1" lang="ja-JP" altLang="en-US" dirty="0" smtClean="0"/>
              <a:t>そして、実際に子供たちに使ってもらったところ、面白いことがわかりました。</a:t>
            </a:r>
          </a:p>
          <a:p>
            <a:endParaRPr kumimoji="1" lang="ja-JP" altLang="en-US" dirty="0" smtClean="0"/>
          </a:p>
          <a:p>
            <a:r>
              <a:rPr kumimoji="1" lang="ja-JP" altLang="en-US" dirty="0" smtClean="0"/>
              <a:t>素数を求めたいとか、やりたいことが決まっているなど、本格的にプログラミングをやりたい子どもは、早いタイミングで命令ブロックによるプログラミングでは満足できなくなり、コードを直接入力したいという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28</a:t>
            </a:fld>
            <a:endParaRPr kumimoji="1" lang="ja-JP" altLang="en-US"/>
          </a:p>
        </p:txBody>
      </p:sp>
    </p:spTree>
    <p:extLst>
      <p:ext uri="{BB962C8B-B14F-4D97-AF65-F5344CB8AC3E}">
        <p14:creationId xmlns:p14="http://schemas.microsoft.com/office/powerpoint/2010/main" val="961362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このような経験から、スモウルビーでは</a:t>
            </a:r>
            <a:r>
              <a:rPr kumimoji="1" lang="en-US" altLang="ja-JP" dirty="0" smtClean="0"/>
              <a:t>Ruby</a:t>
            </a:r>
            <a:r>
              <a:rPr kumimoji="1" lang="ja-JP" altLang="en-US" dirty="0" smtClean="0"/>
              <a:t>のコードから命令ブロックに変換できるようにしました。これは他の</a:t>
            </a:r>
            <a:r>
              <a:rPr kumimoji="1" lang="en-US" altLang="ja-JP" dirty="0" smtClean="0"/>
              <a:t>Visual Programming Editor</a:t>
            </a:r>
            <a:r>
              <a:rPr kumimoji="1" lang="ja-JP" altLang="en-US" dirty="0" err="1" smtClean="0"/>
              <a:t>には</a:t>
            </a:r>
            <a:r>
              <a:rPr kumimoji="1" lang="ja-JP" altLang="en-US" dirty="0" smtClean="0"/>
              <a:t>あまり実装されていないスモウルビーの特徴的な機能です。</a:t>
            </a:r>
          </a:p>
          <a:p>
            <a:endParaRPr kumimoji="1" lang="ja-JP" altLang="en-US" dirty="0" smtClean="0"/>
          </a:p>
          <a:p>
            <a:r>
              <a:rPr kumimoji="1" lang="ja-JP" altLang="en-US" dirty="0" smtClean="0"/>
              <a:t>しかしながら、</a:t>
            </a:r>
            <a:r>
              <a:rPr kumimoji="1" lang="en-US" altLang="ja-JP" dirty="0" err="1" smtClean="0"/>
              <a:t>Blockly</a:t>
            </a:r>
            <a:r>
              <a:rPr kumimoji="1" lang="ja-JP" altLang="en-US" dirty="0" smtClean="0"/>
              <a:t>はソースコードから命令ブロックに変換するためのフレームワークは提供していませんので、独自に実装する必要がありました。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29</a:t>
            </a:fld>
            <a:endParaRPr kumimoji="1" lang="ja-JP" altLang="en-US"/>
          </a:p>
        </p:txBody>
      </p:sp>
    </p:spTree>
    <p:extLst>
      <p:ext uri="{BB962C8B-B14F-4D97-AF65-F5344CB8AC3E}">
        <p14:creationId xmlns:p14="http://schemas.microsoft.com/office/powerpoint/2010/main" val="273025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Nobuyuki Honda, a chief education officer of the Ruby Programming Shounendan.</a:t>
            </a:r>
          </a:p>
          <a:p>
            <a:endParaRPr lang="en-US" altLang="ja-JP" dirty="0"/>
          </a:p>
          <a:p>
            <a:r>
              <a:rPr lang="en-US" altLang="ja-JP" dirty="0"/>
              <a:t>It was a short time, speech *in English* This is the end </a:t>
            </a:r>
            <a:r>
              <a:rPr lang="en-US" altLang="ja-JP" dirty="0" smtClean="0"/>
              <a:t>:-)</a:t>
            </a:r>
          </a:p>
          <a:p>
            <a:endParaRPr kumimoji="1" lang="en-US" altLang="ja-JP" dirty="0"/>
          </a:p>
          <a:p>
            <a:r>
              <a:rPr lang="ja-JP" altLang="en-US" dirty="0"/>
              <a:t>これからは日本語で</a:t>
            </a:r>
            <a:r>
              <a:rPr lang="ja-JP" altLang="en-US" dirty="0" smtClean="0"/>
              <a:t>話します</a:t>
            </a:r>
            <a:r>
              <a:rPr lang="ja-JP" altLang="en-US" dirty="0"/>
              <a:t>（笑）</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a:t>
            </a:r>
            <a:r>
              <a:rPr kumimoji="1" lang="en-US" altLang="ja-JP" dirty="0" smtClean="0"/>
              <a:t>Ruby</a:t>
            </a:r>
            <a:r>
              <a:rPr kumimoji="1" lang="ja-JP" altLang="en-US" dirty="0" err="1" smtClean="0"/>
              <a:t>で</a:t>
            </a:r>
            <a:r>
              <a:rPr kumimoji="1" lang="ja-JP" altLang="en-US" dirty="0" smtClean="0"/>
              <a:t>できるよ！ってことで、スモウルビーでは、</a:t>
            </a:r>
          </a:p>
          <a:p>
            <a:endParaRPr kumimoji="1" lang="ja-JP" altLang="en-US" dirty="0" smtClean="0"/>
          </a:p>
          <a:p>
            <a:r>
              <a:rPr kumimoji="1" lang="ja-JP" altLang="en-US" dirty="0" smtClean="0"/>
              <a:t> * </a:t>
            </a:r>
            <a:r>
              <a:rPr kumimoji="1" lang="en-US" altLang="ja-JP" dirty="0" smtClean="0"/>
              <a:t>Ruby</a:t>
            </a:r>
            <a:r>
              <a:rPr kumimoji="1" lang="ja-JP" altLang="en-US" dirty="0" smtClean="0"/>
              <a:t>のソースコードをいったん</a:t>
            </a:r>
            <a:r>
              <a:rPr kumimoji="1" lang="en-US" altLang="ja-JP" dirty="0" smtClean="0"/>
              <a:t>Rails</a:t>
            </a:r>
            <a:r>
              <a:rPr kumimoji="1" lang="ja-JP" altLang="en-US" dirty="0" smtClean="0"/>
              <a:t>に送って</a:t>
            </a:r>
          </a:p>
          <a:p>
            <a:r>
              <a:rPr kumimoji="1" lang="ja-JP" altLang="en-US" dirty="0" smtClean="0"/>
              <a:t> * それを解析して</a:t>
            </a:r>
          </a:p>
          <a:p>
            <a:r>
              <a:rPr kumimoji="1" lang="ja-JP" altLang="en-US" dirty="0" smtClean="0"/>
              <a:t> * 命令ブロックを表現した</a:t>
            </a:r>
            <a:r>
              <a:rPr kumimoji="1" lang="en-US" altLang="ja-JP" dirty="0" smtClean="0"/>
              <a:t>XML</a:t>
            </a:r>
            <a:r>
              <a:rPr kumimoji="1" lang="ja-JP" altLang="en-US" dirty="0" smtClean="0"/>
              <a:t>に変換して</a:t>
            </a:r>
          </a:p>
          <a:p>
            <a:r>
              <a:rPr kumimoji="1" lang="ja-JP" altLang="en-US" dirty="0" smtClean="0"/>
              <a:t> * ブラウザに返す。</a:t>
            </a:r>
          </a:p>
          <a:p>
            <a:r>
              <a:rPr kumimoji="1" lang="ja-JP" altLang="en-US" dirty="0" smtClean="0"/>
              <a:t> * それを読み込んで命令ブロックとして表示する、</a:t>
            </a:r>
          </a:p>
          <a:p>
            <a:endParaRPr kumimoji="1" lang="ja-JP" altLang="en-US" dirty="0" smtClean="0"/>
          </a:p>
          <a:p>
            <a:r>
              <a:rPr kumimoji="1" lang="ja-JP" altLang="en-US" dirty="0" smtClean="0"/>
              <a:t>というようにして、</a:t>
            </a:r>
            <a:r>
              <a:rPr kumimoji="1" lang="en-US" altLang="ja-JP" dirty="0" smtClean="0"/>
              <a:t>Ruby</a:t>
            </a:r>
            <a:r>
              <a:rPr kumimoji="1" lang="ja-JP" altLang="en-US" dirty="0" smtClean="0"/>
              <a:t>のソースコードから命令ブロックへの変換を実現しています。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30</a:t>
            </a:fld>
            <a:endParaRPr kumimoji="1" lang="ja-JP" altLang="en-US"/>
          </a:p>
        </p:txBody>
      </p:sp>
    </p:spTree>
    <p:extLst>
      <p:ext uri="{BB962C8B-B14F-4D97-AF65-F5344CB8AC3E}">
        <p14:creationId xmlns:p14="http://schemas.microsoft.com/office/powerpoint/2010/main" val="2441594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これが、「～歩動かす」命令ブロックに関するものです。</a:t>
            </a:r>
          </a:p>
          <a:p>
            <a:endParaRPr kumimoji="1" lang="ja-JP" altLang="en-US" dirty="0" smtClean="0"/>
          </a:p>
          <a:p>
            <a:r>
              <a:rPr kumimoji="1" lang="en-US" altLang="ja-JP" dirty="0" err="1" smtClean="0"/>
              <a:t>blocknize</a:t>
            </a:r>
            <a:r>
              <a:rPr kumimoji="1" lang="ja-JP" altLang="en-US" dirty="0" smtClean="0"/>
              <a:t>クラスメソッドの第</a:t>
            </a:r>
            <a:r>
              <a:rPr kumimoji="1" lang="en-US" altLang="ja-JP" dirty="0" smtClean="0"/>
              <a:t>1</a:t>
            </a:r>
            <a:r>
              <a:rPr kumimoji="1" lang="ja-JP" altLang="en-US" dirty="0" smtClean="0"/>
              <a:t>引数に</a:t>
            </a:r>
            <a:r>
              <a:rPr kumimoji="1" lang="en-US" altLang="ja-JP" dirty="0" smtClean="0"/>
              <a:t>move(</a:t>
            </a:r>
            <a:r>
              <a:rPr kumimoji="1" lang="ja-JP" altLang="en-US" dirty="0" smtClean="0"/>
              <a:t>値</a:t>
            </a:r>
            <a:r>
              <a:rPr kumimoji="1" lang="en-US" altLang="ja-JP" dirty="0" smtClean="0"/>
              <a:t>)</a:t>
            </a:r>
            <a:r>
              <a:rPr kumimoji="1" lang="ja-JP" altLang="en-US" dirty="0" smtClean="0"/>
              <a:t>を示す正規表現を指定しています。これを使ってプログラムを解析しています。開発当初は、</a:t>
            </a:r>
            <a:r>
              <a:rPr kumimoji="1" lang="en-US" altLang="ja-JP" dirty="0" smtClean="0"/>
              <a:t>Ripper</a:t>
            </a:r>
            <a:r>
              <a:rPr kumimoji="1" lang="ja-JP" altLang="en-US" dirty="0" smtClean="0"/>
              <a:t>や</a:t>
            </a:r>
            <a:r>
              <a:rPr kumimoji="1" lang="en-US" altLang="ja-JP" dirty="0" err="1" smtClean="0"/>
              <a:t>RubyParser</a:t>
            </a:r>
            <a:r>
              <a:rPr kumimoji="1" lang="ja-JP" altLang="en-US" dirty="0" smtClean="0"/>
              <a:t>を使えばできるね♪と考えていたのですが、プログラムが不完全でシンタックスエラーを含む状態だったりすることがあり、実装に時間がかかることがわかりました。そこで、現在は、正規表現で解析しています。</a:t>
            </a:r>
          </a:p>
          <a:p>
            <a:endParaRPr kumimoji="1" lang="ja-JP" altLang="en-US" dirty="0" smtClean="0"/>
          </a:p>
          <a:p>
            <a:r>
              <a:rPr kumimoji="1" lang="ja-JP" altLang="en-US" dirty="0" smtClean="0"/>
              <a:t>また、</a:t>
            </a:r>
            <a:r>
              <a:rPr kumimoji="1" lang="en-US" altLang="ja-JP" dirty="0" err="1" smtClean="0"/>
              <a:t>process_match_data</a:t>
            </a:r>
            <a:r>
              <a:rPr kumimoji="1" lang="ja-JP" altLang="en-US" dirty="0" smtClean="0"/>
              <a:t>クラスメソッドで、</a:t>
            </a:r>
            <a:r>
              <a:rPr kumimoji="1" lang="en-US" altLang="ja-JP" dirty="0" smtClean="0"/>
              <a:t>move(10)</a:t>
            </a:r>
            <a:r>
              <a:rPr kumimoji="1" lang="ja-JP" altLang="en-US" dirty="0" smtClean="0"/>
              <a:t>から命令ブロックに変換し、</a:t>
            </a:r>
            <a:r>
              <a:rPr kumimoji="1" lang="en-US" altLang="ja-JP" dirty="0" smtClean="0"/>
              <a:t>context</a:t>
            </a:r>
            <a:r>
              <a:rPr kumimoji="1" lang="ja-JP" altLang="en-US" dirty="0" smtClean="0"/>
              <a:t>引数に解析結果を格納しています。</a:t>
            </a:r>
          </a:p>
          <a:p>
            <a:endParaRPr kumimoji="1" lang="ja-JP" altLang="en-US" dirty="0" smtClean="0"/>
          </a:p>
          <a:p>
            <a:r>
              <a:rPr kumimoji="1" lang="en-US" altLang="ja-JP" dirty="0" err="1" smtClean="0"/>
              <a:t>add_character_method_call_block</a:t>
            </a:r>
            <a:r>
              <a:rPr kumimoji="1" lang="ja-JP" altLang="en-US" dirty="0" smtClean="0"/>
              <a:t>クラスメソッドでは、</a:t>
            </a:r>
            <a:r>
              <a:rPr kumimoji="1" lang="en-US" altLang="ja-JP" dirty="0" smtClean="0"/>
              <a:t>move(10)</a:t>
            </a:r>
            <a:r>
              <a:rPr kumimoji="1" lang="ja-JP" altLang="en-US" dirty="0" smtClean="0"/>
              <a:t>が記述されたコンテキストによって、レシーバがどのキャラクターなのかを判断しています。</a:t>
            </a:r>
          </a:p>
          <a:p>
            <a:endParaRPr kumimoji="1" lang="ja-JP" altLang="en-US" dirty="0" smtClean="0"/>
          </a:p>
          <a:p>
            <a:r>
              <a:rPr kumimoji="1" lang="ja-JP" altLang="en-US" dirty="0" smtClean="0"/>
              <a:t>このように、各</a:t>
            </a:r>
            <a:r>
              <a:rPr kumimoji="1" lang="en-US" altLang="ja-JP" dirty="0" smtClean="0"/>
              <a:t>API</a:t>
            </a:r>
            <a:r>
              <a:rPr kumimoji="1" lang="ja-JP" altLang="en-US" dirty="0" smtClean="0"/>
              <a:t>に対応するクラスを</a:t>
            </a:r>
            <a:r>
              <a:rPr kumimoji="1" lang="en-US" altLang="ja-JP" dirty="0" smtClean="0"/>
              <a:t>1</a:t>
            </a:r>
            <a:r>
              <a:rPr kumimoji="1" lang="ja-JP" altLang="en-US" dirty="0" err="1" smtClean="0"/>
              <a:t>つずつ</a:t>
            </a:r>
            <a:r>
              <a:rPr kumimoji="1" lang="ja-JP" altLang="en-US" dirty="0" smtClean="0"/>
              <a:t>定義して、</a:t>
            </a:r>
            <a:r>
              <a:rPr kumimoji="1" lang="en-US" altLang="ja-JP" dirty="0" smtClean="0"/>
              <a:t>Ruby</a:t>
            </a:r>
            <a:r>
              <a:rPr kumimoji="1" lang="ja-JP" altLang="en-US" dirty="0" smtClean="0"/>
              <a:t>のソースコードから命令ブロックに変換できるようにしています。</a:t>
            </a:r>
          </a:p>
          <a:p>
            <a:endParaRPr kumimoji="1" lang="ja-JP" altLang="en-US" dirty="0" smtClean="0"/>
          </a:p>
          <a:p>
            <a:r>
              <a:rPr kumimoji="1" lang="ja-JP" altLang="en-US" dirty="0" smtClean="0"/>
              <a:t>割と大変ですね～。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31</a:t>
            </a:fld>
            <a:endParaRPr kumimoji="1" lang="ja-JP" altLang="en-US"/>
          </a:p>
        </p:txBody>
      </p:sp>
    </p:spTree>
    <p:extLst>
      <p:ext uri="{BB962C8B-B14F-4D97-AF65-F5344CB8AC3E}">
        <p14:creationId xmlns:p14="http://schemas.microsoft.com/office/powerpoint/2010/main" val="1340850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それでもスモウルビーでは、</a:t>
            </a:r>
            <a:r>
              <a:rPr kumimoji="1" lang="en-US" altLang="ja-JP" dirty="0" smtClean="0"/>
              <a:t>Ruby</a:t>
            </a:r>
            <a:r>
              <a:rPr kumimoji="1" lang="ja-JP" altLang="en-US" dirty="0" smtClean="0"/>
              <a:t>のソースコードと命令ブロックを相互に変換できることにこだわっていきたいと考えています。</a:t>
            </a:r>
          </a:p>
          <a:p>
            <a:endParaRPr kumimoji="1" lang="ja-JP" altLang="en-US" dirty="0" smtClean="0"/>
          </a:p>
          <a:p>
            <a:r>
              <a:rPr kumimoji="1" lang="ja-JP" altLang="en-US" dirty="0" smtClean="0"/>
              <a:t>現在盛り上がっているプログラミング教育の傾向としては、プログラミングはあくまで道具であり、創造性や論理的思考力をはぐくむことを目的としていることが多いのですが、私たちはプログラミングそのものを教えることにより重点を置き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32</a:t>
            </a:fld>
            <a:endParaRPr kumimoji="1" lang="ja-JP" altLang="en-US"/>
          </a:p>
        </p:txBody>
      </p:sp>
    </p:spTree>
    <p:extLst>
      <p:ext uri="{BB962C8B-B14F-4D97-AF65-F5344CB8AC3E}">
        <p14:creationId xmlns:p14="http://schemas.microsoft.com/office/powerpoint/2010/main" val="2728333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命令ブロックでプログラムの基礎を学んだあとは、なるべく早いタイミングで直接</a:t>
            </a:r>
            <a:r>
              <a:rPr kumimoji="1" lang="en-US" altLang="ja-JP" dirty="0" smtClean="0"/>
              <a:t>Ruby</a:t>
            </a:r>
            <a:r>
              <a:rPr kumimoji="1" lang="ja-JP" altLang="en-US" dirty="0" smtClean="0"/>
              <a:t>のソースコードを入力してプログラムを作成できるようになってほしい。そして、自分の好きなエディタを見つけて、私たちのようなプログラミングが好きなプログラマになってほしいと考えています。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33</a:t>
            </a:fld>
            <a:endParaRPr kumimoji="1" lang="ja-JP" altLang="en-US"/>
          </a:p>
        </p:txBody>
      </p:sp>
    </p:spTree>
    <p:extLst>
      <p:ext uri="{BB962C8B-B14F-4D97-AF65-F5344CB8AC3E}">
        <p14:creationId xmlns:p14="http://schemas.microsoft.com/office/powerpoint/2010/main" val="496368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このプレゼンテーションでは、</a:t>
            </a:r>
          </a:p>
          <a:p>
            <a:endParaRPr kumimoji="1" lang="ja-JP" altLang="en-US" dirty="0" smtClean="0"/>
          </a:p>
          <a:p>
            <a:r>
              <a:rPr kumimoji="1" lang="ja-JP" altLang="en-US" dirty="0" smtClean="0"/>
              <a:t> * </a:t>
            </a:r>
            <a:r>
              <a:rPr kumimoji="1" lang="en-US" altLang="ja-JP" dirty="0" smtClean="0"/>
              <a:t>Ruby</a:t>
            </a:r>
            <a:r>
              <a:rPr kumimoji="1" lang="ja-JP" altLang="en-US" dirty="0" smtClean="0"/>
              <a:t>プログラミング少年団の紹介</a:t>
            </a:r>
          </a:p>
          <a:p>
            <a:r>
              <a:rPr kumimoji="1" lang="ja-JP" altLang="en-US" dirty="0" smtClean="0"/>
              <a:t> * プログラミング教育の現状</a:t>
            </a:r>
          </a:p>
          <a:p>
            <a:r>
              <a:rPr kumimoji="1" lang="ja-JP" altLang="en-US" dirty="0" smtClean="0"/>
              <a:t> * スモウルビー</a:t>
            </a:r>
            <a:endParaRPr kumimoji="1" lang="en-US" altLang="ja-JP" dirty="0" smtClean="0"/>
          </a:p>
          <a:p>
            <a:endParaRPr kumimoji="1" lang="ja-JP" altLang="en-US" dirty="0" smtClean="0"/>
          </a:p>
          <a:p>
            <a:r>
              <a:rPr kumimoji="1" lang="ja-JP" altLang="en-US" dirty="0" smtClean="0"/>
              <a:t>を説明しました。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34</a:t>
            </a:fld>
            <a:endParaRPr kumimoji="1" lang="ja-JP" altLang="en-US"/>
          </a:p>
        </p:txBody>
      </p:sp>
    </p:spTree>
    <p:extLst>
      <p:ext uri="{BB962C8B-B14F-4D97-AF65-F5344CB8AC3E}">
        <p14:creationId xmlns:p14="http://schemas.microsoft.com/office/powerpoint/2010/main" val="3936907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スモウルビーは私一人で開発しています。</a:t>
            </a:r>
          </a:p>
          <a:p>
            <a:r>
              <a:rPr kumimoji="1" lang="ja-JP" altLang="en-US" dirty="0" smtClean="0"/>
              <a:t>興味がある方は、ぜひ</a:t>
            </a:r>
            <a:r>
              <a:rPr kumimoji="1" lang="en-US" altLang="ja-JP" dirty="0" smtClean="0"/>
              <a:t>Pull Request</a:t>
            </a:r>
            <a:r>
              <a:rPr kumimoji="1" lang="ja-JP" altLang="en-US" dirty="0" smtClean="0"/>
              <a:t>をお願いします！</a:t>
            </a:r>
          </a:p>
          <a:p>
            <a:endParaRPr kumimoji="1" lang="en-US" altLang="ja-JP" dirty="0" smtClean="0"/>
          </a:p>
          <a:p>
            <a:r>
              <a:rPr kumimoji="1" lang="ja-JP" altLang="en-US" dirty="0" smtClean="0"/>
              <a:t>また、スモウルビーを使って子供向けのワークショップを開催してみたいという人もウェルカムです。</a:t>
            </a:r>
          </a:p>
          <a:p>
            <a:endParaRPr kumimoji="1" lang="ja-JP" altLang="en-US" dirty="0" smtClean="0"/>
          </a:p>
          <a:p>
            <a:r>
              <a:rPr kumimoji="1" lang="ja-JP" altLang="en-US" dirty="0" smtClean="0"/>
              <a:t>ワークショップの進め方、教科書を含む教材などの情報提供をしますので、気軽に声をかけてください。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35</a:t>
            </a:fld>
            <a:endParaRPr kumimoji="1" lang="ja-JP" altLang="en-US"/>
          </a:p>
        </p:txBody>
      </p:sp>
    </p:spTree>
    <p:extLst>
      <p:ext uri="{BB962C8B-B14F-4D97-AF65-F5344CB8AC3E}">
        <p14:creationId xmlns:p14="http://schemas.microsoft.com/office/powerpoint/2010/main" val="1178397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以上で、説明を終わります。なにか質問があるかた</a:t>
            </a:r>
            <a:r>
              <a:rPr kumimoji="1" lang="ja-JP" altLang="en-US" dirty="0" err="1" smtClean="0"/>
              <a:t>はおられますでしょうか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36</a:t>
            </a:fld>
            <a:endParaRPr kumimoji="1" lang="ja-JP" altLang="en-US"/>
          </a:p>
        </p:txBody>
      </p:sp>
    </p:spTree>
    <p:extLst>
      <p:ext uri="{BB962C8B-B14F-4D97-AF65-F5344CB8AC3E}">
        <p14:creationId xmlns:p14="http://schemas.microsoft.com/office/powerpoint/2010/main" val="2405999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自分の生活で使う道具を自分で直すことができる、また、あらたな問題に直面したときにその問題を解決するための道具を自分で作り出すことができることが非常に重要だと考えています。このような価値観はオープンソースソフトウェアに関わっている皆さんには共感していただけるのではないかと思います。</a:t>
            </a:r>
          </a:p>
          <a:p>
            <a:endParaRPr kumimoji="1" lang="ja-JP" altLang="en-US" dirty="0" smtClean="0"/>
          </a:p>
          <a:p>
            <a:r>
              <a:rPr kumimoji="1" lang="en-US" altLang="ja-JP" dirty="0" smtClean="0"/>
              <a:t>Ruby</a:t>
            </a:r>
            <a:r>
              <a:rPr kumimoji="1" lang="ja-JP" altLang="en-US" dirty="0" smtClean="0"/>
              <a:t>は問題を解決するための汎用的で強力なツールなので、私たちはこの最高の道具を子ども達に授けたいという想いで活動に取り組んでいきます。</a:t>
            </a:r>
          </a:p>
          <a:p>
            <a:endParaRPr kumimoji="1" lang="ja-JP" altLang="en-US" dirty="0" smtClean="0"/>
          </a:p>
          <a:p>
            <a:r>
              <a:rPr kumimoji="1" lang="ja-JP" altLang="en-US" dirty="0" smtClean="0"/>
              <a:t>本日は、どうもありがとうございました。</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37</a:t>
            </a:fld>
            <a:endParaRPr kumimoji="1" lang="ja-JP" altLang="en-US"/>
          </a:p>
        </p:txBody>
      </p:sp>
    </p:spTree>
    <p:extLst>
      <p:ext uri="{BB962C8B-B14F-4D97-AF65-F5344CB8AC3E}">
        <p14:creationId xmlns:p14="http://schemas.microsoft.com/office/powerpoint/2010/main" val="1670043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38</a:t>
            </a:fld>
            <a:endParaRPr kumimoji="1" lang="ja-JP" altLang="en-US"/>
          </a:p>
        </p:txBody>
      </p:sp>
    </p:spTree>
    <p:extLst>
      <p:ext uri="{BB962C8B-B14F-4D97-AF65-F5344CB8AC3E}">
        <p14:creationId xmlns:p14="http://schemas.microsoft.com/office/powerpoint/2010/main" val="15851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私たちは二人とも株式会社ネットワーク応用通信研究所、通称</a:t>
            </a:r>
            <a:r>
              <a:rPr lang="en-US" altLang="ja-JP" dirty="0"/>
              <a:t>NaCl</a:t>
            </a:r>
            <a:r>
              <a:rPr lang="ja-JP" altLang="en-US" dirty="0"/>
              <a:t>の研究員です。このプレゼンテーションに関する交通費・宿泊費はすべて</a:t>
            </a:r>
            <a:r>
              <a:rPr lang="en-US" altLang="ja-JP" dirty="0"/>
              <a:t>NaCl</a:t>
            </a:r>
            <a:r>
              <a:rPr lang="ja-JP" altLang="en-US" dirty="0"/>
              <a:t>に負担してもらっています。</a:t>
            </a:r>
          </a:p>
          <a:p>
            <a:r>
              <a:rPr lang="en-US" altLang="ja-JP" dirty="0"/>
              <a:t>NaCl</a:t>
            </a:r>
            <a:r>
              <a:rPr lang="ja-JP" altLang="en-US" dirty="0"/>
              <a:t>はまつもとさんが在籍しているということで有名ですが、せっかくの機会なので少しだけ</a:t>
            </a:r>
            <a:r>
              <a:rPr lang="en-US" altLang="ja-JP" dirty="0"/>
              <a:t>NaCl</a:t>
            </a:r>
            <a:r>
              <a:rPr lang="ja-JP" altLang="en-US" dirty="0"/>
              <a:t>の紹介をします。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47079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a:t>の生業</a:t>
            </a:r>
            <a:r>
              <a:rPr lang="en-US" altLang="ja-JP" dirty="0"/>
              <a:t>(</a:t>
            </a:r>
            <a:r>
              <a:rPr lang="ja-JP" altLang="en-US" dirty="0"/>
              <a:t>なりわい</a:t>
            </a:r>
            <a:r>
              <a:rPr lang="en-US" altLang="ja-JP" dirty="0"/>
              <a:t>)</a:t>
            </a:r>
            <a:r>
              <a:rPr lang="ja-JP" altLang="en-US" dirty="0"/>
              <a:t>は</a:t>
            </a:r>
            <a:r>
              <a:rPr lang="en-US" altLang="ja-JP" dirty="0"/>
              <a:t>System </a:t>
            </a:r>
            <a:r>
              <a:rPr lang="en-US" altLang="ja-JP" dirty="0" err="1"/>
              <a:t>Integrater</a:t>
            </a:r>
            <a:r>
              <a:rPr lang="ja-JP" altLang="en-US" dirty="0"/>
              <a:t>です</a:t>
            </a:r>
            <a:r>
              <a:rPr lang="ja-JP" altLang="en-US" dirty="0" smtClean="0"/>
              <a:t>。</a:t>
            </a:r>
            <a:endParaRPr lang="en-US" altLang="ja-JP" dirty="0" smtClean="0"/>
          </a:p>
          <a:p>
            <a:r>
              <a:rPr lang="ja-JP" altLang="en-US" dirty="0" smtClean="0"/>
              <a:t>約</a:t>
            </a:r>
            <a:r>
              <a:rPr lang="en-US" altLang="ja-JP" dirty="0" smtClean="0"/>
              <a:t>50</a:t>
            </a:r>
            <a:r>
              <a:rPr lang="ja-JP" altLang="en-US" dirty="0" smtClean="0"/>
              <a:t>人の技術者が在籍しています。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a:t>の約</a:t>
            </a:r>
            <a:r>
              <a:rPr lang="en-US" altLang="ja-JP" dirty="0"/>
              <a:t>60</a:t>
            </a:r>
            <a:r>
              <a:rPr lang="ja-JP" altLang="en-US" dirty="0"/>
              <a:t>人の従業員のうち、その半分である</a:t>
            </a:r>
            <a:r>
              <a:rPr lang="en-US" altLang="ja-JP" dirty="0"/>
              <a:t>30</a:t>
            </a:r>
            <a:r>
              <a:rPr lang="ja-JP" altLang="en-US" dirty="0"/>
              <a:t>人くらいは</a:t>
            </a:r>
            <a:r>
              <a:rPr lang="en-US" altLang="ja-JP" dirty="0"/>
              <a:t>Ruby</a:t>
            </a:r>
            <a:r>
              <a:rPr lang="ja-JP" altLang="en-US" dirty="0"/>
              <a:t>を使ったシステム開発に携わっています。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en-US" altLang="ja-JP" dirty="0"/>
              <a:t>NaCl</a:t>
            </a:r>
            <a:r>
              <a:rPr lang="ja-JP" altLang="en-US" dirty="0" err="1"/>
              <a:t>には</a:t>
            </a:r>
            <a:r>
              <a:rPr lang="ja-JP" altLang="en-US" dirty="0"/>
              <a:t>まつもとさんを含め、</a:t>
            </a:r>
            <a:r>
              <a:rPr lang="en-US" altLang="ja-JP" dirty="0"/>
              <a:t>6</a:t>
            </a:r>
            <a:r>
              <a:rPr lang="ja-JP" altLang="en-US" dirty="0"/>
              <a:t>人の</a:t>
            </a:r>
            <a:r>
              <a:rPr lang="en-US" altLang="ja-JP" dirty="0" err="1"/>
              <a:t>CRuby</a:t>
            </a:r>
            <a:r>
              <a:rPr lang="ja-JP" altLang="en-US" dirty="0"/>
              <a:t>コミッタが在籍しています。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島根県松江市という、のどかな地方都市でシステム開発をしていることを感じてもらえると思いますので、興味がある方は遊びに来てくださいね。</a:t>
            </a:r>
          </a:p>
          <a:p>
            <a:endParaRPr lang="ja-JP" altLang="en-US" dirty="0"/>
          </a:p>
          <a:p>
            <a:r>
              <a:rPr lang="ja-JP" altLang="en-US" dirty="0"/>
              <a:t>さて、それでは本題に戻りますね。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このプレゼンテーションでは、私たち</a:t>
            </a:r>
            <a:r>
              <a:rPr lang="en-US" altLang="ja-JP" dirty="0"/>
              <a:t>Ruby</a:t>
            </a:r>
            <a:r>
              <a:rPr lang="ja-JP" altLang="en-US" dirty="0"/>
              <a:t>プログラミング少年団の活動の紹介と、その中でキーとなるスモウルビーについて説明します。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3852000" y="-666000"/>
            <a:ext cx="8070444" cy="8076089"/>
            <a:chOff x="2844986" y="324000"/>
            <a:chExt cx="6914596" cy="6919433"/>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0" y="324000"/>
              <a:ext cx="6897582" cy="6897582"/>
            </a:xfrm>
            <a:prstGeom prst="rect">
              <a:avLst/>
            </a:prstGeom>
          </p:spPr>
        </p:pic>
        <p:sp>
          <p:nvSpPr>
            <p:cNvPr id="8" name="正方形/長方形 7"/>
            <p:cNvSpPr/>
            <p:nvPr/>
          </p:nvSpPr>
          <p:spPr>
            <a:xfrm>
              <a:off x="2844986" y="324001"/>
              <a:ext cx="6914596" cy="6919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5201424"/>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a:p>
            <a:endParaRPr lang="en-US" altLang="ja-JP" sz="3200" dirty="0" smtClean="0"/>
          </a:p>
          <a:p>
            <a:pPr algn="r"/>
            <a:r>
              <a:rPr lang="en-US" altLang="ja-JP" sz="4800" b="1" dirty="0" smtClean="0">
                <a:solidFill>
                  <a:schemeClr val="tx1">
                    <a:lumMod val="50000"/>
                    <a:lumOff val="50000"/>
                  </a:schemeClr>
                </a:solidFill>
              </a:rPr>
              <a:t>Rub</a:t>
            </a:r>
            <a:r>
              <a:rPr lang="en-US" altLang="ja-JP" sz="4800" b="1" dirty="0">
                <a:solidFill>
                  <a:schemeClr val="tx1">
                    <a:lumMod val="50000"/>
                    <a:lumOff val="50000"/>
                  </a:schemeClr>
                </a:solidFill>
              </a:rPr>
              <a:t>y</a:t>
            </a:r>
            <a:r>
              <a:rPr lang="ja-JP" altLang="en-US" sz="4800" b="1" dirty="0" smtClean="0">
                <a:solidFill>
                  <a:schemeClr val="tx1">
                    <a:lumMod val="50000"/>
                    <a:lumOff val="50000"/>
                  </a:schemeClr>
                </a:solidFill>
              </a:rPr>
              <a:t>プログラミング少年</a:t>
            </a:r>
            <a:r>
              <a:rPr lang="ja-JP" altLang="en-US" sz="4800" b="1" dirty="0" smtClean="0">
                <a:solidFill>
                  <a:srgbClr val="FF6633"/>
                </a:solidFill>
              </a:rPr>
              <a:t>団</a:t>
            </a:r>
            <a:endParaRPr lang="en-US" altLang="ja-JP" sz="4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68000" y="-31117"/>
            <a:ext cx="10239827" cy="6885000"/>
            <a:chOff x="3447000" y="4599000"/>
            <a:chExt cx="3924000" cy="2638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7000" y="4599000"/>
              <a:ext cx="3924000" cy="2616000"/>
            </a:xfrm>
            <a:prstGeom prst="rect">
              <a:avLst/>
            </a:prstGeom>
          </p:spPr>
        </p:pic>
        <p:sp>
          <p:nvSpPr>
            <p:cNvPr id="8" name="正方形/長方形 7"/>
            <p:cNvSpPr/>
            <p:nvPr/>
          </p:nvSpPr>
          <p:spPr>
            <a:xfrm>
              <a:off x="3447000" y="4599000"/>
              <a:ext cx="3924000" cy="2638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47713" y="549000"/>
            <a:ext cx="7424737" cy="5109091"/>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 for kids</a:t>
            </a:r>
          </a:p>
          <a:p>
            <a:r>
              <a:rPr lang="en-US" altLang="ja-JP" sz="5400" dirty="0" smtClean="0"/>
              <a:t>and parents</a:t>
            </a:r>
          </a:p>
          <a:p>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日</a:t>
            </a: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プログラミング体験 </a:t>
            </a:r>
            <a:r>
              <a:rPr lang="en-US" altLang="ja-JP" sz="2800" b="1" dirty="0" smtClean="0">
                <a:solidFill>
                  <a:schemeClr val="tx1">
                    <a:lumMod val="50000"/>
                    <a:lumOff val="50000"/>
                  </a:schemeClr>
                </a:solidFill>
              </a:rPr>
              <a:t>in </a:t>
            </a:r>
            <a:r>
              <a:rPr lang="ja-JP" altLang="en-US" sz="2800" b="1" dirty="0" smtClean="0">
                <a:solidFill>
                  <a:schemeClr val="tx1">
                    <a:lumMod val="50000"/>
                    <a:lumOff val="50000"/>
                  </a:schemeClr>
                </a:solidFill>
              </a:rPr>
              <a:t>松江</a:t>
            </a:r>
            <a:endParaRPr lang="en-US" altLang="ja-JP" sz="2800" b="1" dirty="0" smtClean="0">
              <a:solidFill>
                <a:schemeClr val="tx1">
                  <a:lumMod val="50000"/>
                  <a:lumOff val="50000"/>
                </a:schemeClr>
              </a:solidFill>
            </a:endParaRPr>
          </a:p>
          <a:p>
            <a:r>
              <a:rPr lang="ja-JP" altLang="en-US" sz="2800" b="1" dirty="0" smtClean="0">
                <a:solidFill>
                  <a:schemeClr val="tx1">
                    <a:lumMod val="50000"/>
                    <a:lumOff val="50000"/>
                  </a:schemeClr>
                </a:solidFill>
              </a:rPr>
              <a:t>毎月第３日曜日</a:t>
            </a:r>
            <a:endParaRPr lang="en-US" altLang="ja-JP" sz="2800" b="1" dirty="0" smtClean="0">
              <a:solidFill>
                <a:schemeClr val="tx1">
                  <a:lumMod val="50000"/>
                  <a:lumOff val="50000"/>
                </a:schemeClr>
              </a:solidFill>
            </a:endParaRPr>
          </a:p>
          <a:p>
            <a:pPr algn="r"/>
            <a:r>
              <a:rPr lang="en-US" altLang="ja-JP" sz="5400" dirty="0" smtClean="0"/>
              <a:t>Introduce Ruby,</a:t>
            </a:r>
          </a:p>
          <a:p>
            <a:pPr algn="r"/>
            <a:r>
              <a:rPr lang="en-US" altLang="ja-JP" sz="5400" dirty="0" smtClean="0"/>
              <a:t>Once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479884"/>
            <a:ext cx="6974287" cy="2000548"/>
          </a:xfrm>
          <a:prstGeom prst="rect">
            <a:avLst/>
          </a:prstGeom>
          <a:noFill/>
        </p:spPr>
        <p:txBody>
          <a:bodyPr wrap="square" rtlCol="0">
            <a:spAutoFit/>
          </a:bodyPr>
          <a:lstStyle/>
          <a:p>
            <a:pPr algn="r"/>
            <a:r>
              <a:rPr lang="en-US" altLang="ja-JP" sz="4800" dirty="0" smtClean="0"/>
              <a:t>The Boy Scouts for</a:t>
            </a:r>
          </a:p>
          <a:p>
            <a:pPr algn="r"/>
            <a:r>
              <a:rPr lang="en-US" altLang="ja-JP" sz="4800" dirty="0" smtClean="0"/>
              <a:t>Ruby programmin</a:t>
            </a:r>
            <a:r>
              <a:rPr lang="en-US" altLang="ja-JP" sz="48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dirty="0" smtClean="0"/>
              <a:t>≒</a:t>
            </a:r>
            <a:endParaRPr lang="en-US" altLang="ja-JP" sz="2800" b="1" dirty="0" smtClean="0"/>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828000" y="0"/>
            <a:ext cx="10448161" cy="6984000"/>
            <a:chOff x="387000" y="2169000"/>
            <a:chExt cx="9149322" cy="611580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22" y="2169000"/>
              <a:ext cx="9144000" cy="6096000"/>
            </a:xfrm>
            <a:prstGeom prst="rect">
              <a:avLst/>
            </a:prstGeom>
          </p:spPr>
        </p:pic>
        <p:sp>
          <p:nvSpPr>
            <p:cNvPr id="4" name="正方形/長方形 3"/>
            <p:cNvSpPr/>
            <p:nvPr/>
          </p:nvSpPr>
          <p:spPr>
            <a:xfrm>
              <a:off x="387000" y="2169000"/>
              <a:ext cx="9144000" cy="611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p:cNvSpPr txBox="1"/>
          <p:nvPr/>
        </p:nvSpPr>
        <p:spPr>
          <a:xfrm>
            <a:off x="747712" y="501891"/>
            <a:ext cx="7424738" cy="4524315"/>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a:p>
            <a:endParaRPr lang="en-US" altLang="ja-JP" sz="6000" dirty="0" smtClean="0"/>
          </a:p>
          <a:p>
            <a:pPr algn="r"/>
            <a:r>
              <a:rPr lang="ja-JP" altLang="en-US" sz="4800" b="1" dirty="0" smtClean="0">
                <a:solidFill>
                  <a:schemeClr val="tx1">
                    <a:lumMod val="50000"/>
                    <a:lumOff val="50000"/>
                  </a:schemeClr>
                </a:solidFill>
              </a:rPr>
              <a:t>プログラミング教</a:t>
            </a:r>
            <a:r>
              <a:rPr lang="ja-JP" altLang="en-US" sz="6000" b="1" dirty="0" smtClean="0">
                <a:solidFill>
                  <a:srgbClr val="FF6633"/>
                </a:solidFill>
              </a:rPr>
              <a:t>育</a:t>
            </a:r>
            <a:endParaRPr lang="en-US" altLang="ja-JP" sz="36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grpSp>
        <p:nvGrpSpPr>
          <p:cNvPr id="5" name="グループ化 4"/>
          <p:cNvGrpSpPr/>
          <p:nvPr/>
        </p:nvGrpSpPr>
        <p:grpSpPr>
          <a:xfrm>
            <a:off x="747712" y="3924000"/>
            <a:ext cx="7424738" cy="1877437"/>
            <a:chOff x="747712" y="3924000"/>
            <a:chExt cx="7424738" cy="1877437"/>
          </a:xfrm>
        </p:grpSpPr>
        <p:sp>
          <p:nvSpPr>
            <p:cNvPr id="11" name="テキスト ボックス 10"/>
            <p:cNvSpPr txBox="1"/>
            <p:nvPr/>
          </p:nvSpPr>
          <p:spPr>
            <a:xfrm>
              <a:off x="747712" y="3924000"/>
              <a:ext cx="7424738" cy="1877437"/>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a:p>
              <a:pPr algn="r"/>
              <a:r>
                <a:rPr lang="ja-JP" altLang="en-US" sz="2800" b="1" dirty="0" smtClean="0">
                  <a:solidFill>
                    <a:schemeClr val="tx1">
                      <a:lumMod val="50000"/>
                      <a:lumOff val="50000"/>
                    </a:schemeClr>
                  </a:solidFill>
                </a:rPr>
                <a:t>義務</a:t>
              </a:r>
              <a:r>
                <a:rPr lang="ja-JP" altLang="en-US" sz="2800" b="1" dirty="0">
                  <a:solidFill>
                    <a:schemeClr val="tx1">
                      <a:lumMod val="50000"/>
                      <a:lumOff val="50000"/>
                    </a:schemeClr>
                  </a:solidFill>
                </a:rPr>
                <a:t>教育</a:t>
              </a:r>
              <a:endParaRPr lang="en-US" altLang="ja-JP" sz="2000" b="1"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grpSp>
      <p:sp>
        <p:nvSpPr>
          <p:cNvPr id="2" name="テキスト ボックス 1"/>
          <p:cNvSpPr txBox="1"/>
          <p:nvPr/>
        </p:nvSpPr>
        <p:spPr>
          <a:xfrm>
            <a:off x="747712" y="501891"/>
            <a:ext cx="7424738" cy="1692771"/>
          </a:xfrm>
          <a:prstGeom prst="rect">
            <a:avLst/>
          </a:prstGeom>
          <a:noFill/>
        </p:spPr>
        <p:txBody>
          <a:bodyPr wrap="square" rtlCol="0">
            <a:spAutoFit/>
          </a:bodyPr>
          <a:lstStyle/>
          <a:p>
            <a:r>
              <a:rPr lang="en-US" altLang="ja-JP" sz="7200" dirty="0" smtClean="0">
                <a:solidFill>
                  <a:srgbClr val="FF6633"/>
                </a:solidFill>
              </a:rPr>
              <a:t>O</a:t>
            </a:r>
            <a:r>
              <a:rPr lang="en-US" altLang="ja-JP" sz="6000" dirty="0" smtClean="0"/>
              <a:t>verseas countrie</a:t>
            </a:r>
            <a:r>
              <a:rPr lang="en-US" altLang="ja-JP" sz="6000" dirty="0" smtClean="0">
                <a:solidFill>
                  <a:srgbClr val="FF6633"/>
                </a:solidFill>
              </a:rPr>
              <a:t>s</a:t>
            </a:r>
            <a:r>
              <a:rPr lang="ja-JP" altLang="en-US" sz="3200" b="1" dirty="0" smtClean="0">
                <a:solidFill>
                  <a:schemeClr val="tx1">
                    <a:lumMod val="50000"/>
                    <a:lumOff val="50000"/>
                  </a:schemeClr>
                </a:solidFill>
              </a:rPr>
              <a:t>海外の状況</a:t>
            </a:r>
            <a:endParaRPr lang="en-US" altLang="ja-JP" sz="2000" b="1" dirty="0" smtClean="0">
              <a:solidFill>
                <a:schemeClr val="tx1">
                  <a:lumMod val="50000"/>
                  <a:lumOff val="50000"/>
                </a:schemeClr>
              </a:solidFill>
            </a:endParaRPr>
          </a:p>
        </p:txBody>
      </p:sp>
      <p:grpSp>
        <p:nvGrpSpPr>
          <p:cNvPr id="13" name="グループ化 12"/>
          <p:cNvGrpSpPr/>
          <p:nvPr/>
        </p:nvGrpSpPr>
        <p:grpSpPr>
          <a:xfrm>
            <a:off x="747713" y="2251877"/>
            <a:ext cx="7424738" cy="1569660"/>
            <a:chOff x="747713" y="2251877"/>
            <a:chExt cx="7424738" cy="156966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grpSp>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931" y="5572793"/>
            <a:ext cx="1314070" cy="836226"/>
          </a:xfrm>
          <a:prstGeom prst="rect">
            <a:avLst/>
          </a:prstGeom>
          <a:ln>
            <a:noFill/>
          </a:ln>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9795" y="5559906"/>
            <a:ext cx="1373411" cy="839307"/>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8595" y="5572794"/>
            <a:ext cx="1248405" cy="832270"/>
          </a:xfrm>
          <a:prstGeom prst="rect">
            <a:avLst/>
          </a:prstGeom>
        </p:spPr>
      </p:pic>
      <p:sp>
        <p:nvSpPr>
          <p:cNvPr id="17" name="テキスト ボックス 16"/>
          <p:cNvSpPr txBox="1"/>
          <p:nvPr/>
        </p:nvSpPr>
        <p:spPr>
          <a:xfrm>
            <a:off x="5625289" y="5777160"/>
            <a:ext cx="1530000" cy="646331"/>
          </a:xfrm>
          <a:prstGeom prst="rect">
            <a:avLst/>
          </a:prstGeom>
          <a:noFill/>
        </p:spPr>
        <p:txBody>
          <a:bodyPr wrap="square" rtlCol="0">
            <a:spAutoFit/>
          </a:bodyPr>
          <a:lstStyle/>
          <a:p>
            <a:r>
              <a:rPr lang="en-US" altLang="ja-JP" sz="3600" dirty="0" smtClean="0"/>
              <a:t>etc…</a:t>
            </a:r>
          </a:p>
        </p:txBody>
      </p:sp>
    </p:spTree>
    <p:extLst>
      <p:ext uri="{BB962C8B-B14F-4D97-AF65-F5344CB8AC3E}">
        <p14:creationId xmlns:p14="http://schemas.microsoft.com/office/powerpoint/2010/main" val="1004002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ja-JP" altLang="en-US" sz="2800" b="1" dirty="0" smtClean="0">
                <a:solidFill>
                  <a:schemeClr val="tx1">
                    <a:lumMod val="50000"/>
                    <a:lumOff val="50000"/>
                  </a:schemeClr>
                </a:solidFill>
              </a:rPr>
              <a:t>プログラミングが必須化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中学校 </a:t>
            </a:r>
            <a:r>
              <a:rPr lang="en-US" altLang="ja-JP" sz="2800" b="1" dirty="0" smtClean="0">
                <a:solidFill>
                  <a:schemeClr val="tx1">
                    <a:lumMod val="50000"/>
                    <a:lumOff val="50000"/>
                  </a:schemeClr>
                </a:solidFill>
              </a:rPr>
              <a:t>/ 2012</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
        <p:nvSpPr>
          <p:cNvPr id="3" name="円/楕円 2"/>
          <p:cNvSpPr/>
          <p:nvPr/>
        </p:nvSpPr>
        <p:spPr>
          <a:xfrm>
            <a:off x="7227000" y="774000"/>
            <a:ext cx="855450" cy="855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Person</a:t>
            </a:r>
          </a:p>
          <a:p>
            <a:pPr algn="r"/>
            <a:r>
              <a:rPr lang="ja-JP" altLang="en-US" sz="2800" b="1" dirty="0" smtClean="0">
                <a:solidFill>
                  <a:schemeClr val="tx1">
                    <a:lumMod val="50000"/>
                    <a:lumOff val="50000"/>
                  </a:schemeClr>
                </a:solidFill>
              </a:rPr>
              <a:t>生徒</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人に</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台のコンピュータ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
        <p:nvSpPr>
          <p:cNvPr id="4" name="円/楕円 3"/>
          <p:cNvSpPr/>
          <p:nvPr/>
        </p:nvSpPr>
        <p:spPr>
          <a:xfrm>
            <a:off x="7227000" y="774000"/>
            <a:ext cx="855450" cy="855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円/楕円 11"/>
          <p:cNvSpPr/>
          <p:nvPr/>
        </p:nvSpPr>
        <p:spPr>
          <a:xfrm>
            <a:off x="7227000" y="774000"/>
            <a:ext cx="855450" cy="855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grpSp>
        <p:nvGrpSpPr>
          <p:cNvPr id="6" name="グループ化 5"/>
          <p:cNvGrpSpPr/>
          <p:nvPr/>
        </p:nvGrpSpPr>
        <p:grpSpPr>
          <a:xfrm>
            <a:off x="4441481" y="1038038"/>
            <a:ext cx="3806685" cy="3066398"/>
            <a:chOff x="4441481" y="1038038"/>
            <a:chExt cx="3806685" cy="3066398"/>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4" name="グループ化 13"/>
          <p:cNvGrpSpPr/>
          <p:nvPr/>
        </p:nvGrpSpPr>
        <p:grpSpPr>
          <a:xfrm>
            <a:off x="3217228" y="2145144"/>
            <a:ext cx="5030938" cy="3194775"/>
            <a:chOff x="3217228" y="2145144"/>
            <a:chExt cx="5030938" cy="3194775"/>
          </a:xfrm>
        </p:grpSpPr>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grpSp>
      <p:grpSp>
        <p:nvGrpSpPr>
          <p:cNvPr id="13" name="グループ化 12"/>
          <p:cNvGrpSpPr/>
          <p:nvPr/>
        </p:nvGrpSpPr>
        <p:grpSpPr>
          <a:xfrm>
            <a:off x="963983" y="3346524"/>
            <a:ext cx="7284183" cy="3105018"/>
            <a:chOff x="963983" y="3346524"/>
            <a:chExt cx="7284183" cy="3105018"/>
          </a:xfrm>
        </p:grpSpPr>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spTree>
    <p:extLst>
      <p:ext uri="{BB962C8B-B14F-4D97-AF65-F5344CB8AC3E}">
        <p14:creationId xmlns:p14="http://schemas.microsoft.com/office/powerpoint/2010/main" val="3217974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
        <p:nvSpPr>
          <p:cNvPr id="8" name="テキスト ボックス 7"/>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flipH="1" flipV="1">
            <a:off x="679855" y="3375829"/>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24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3170099"/>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smtClean="0"/>
              <a:t>commiter</a:t>
            </a:r>
            <a:endParaRPr lang="en-US" altLang="ja-JP" sz="2400" b="1" dirty="0" smtClean="0"/>
          </a:p>
          <a:p>
            <a:endParaRPr lang="ja-JP" altLang="en-US" sz="2000" b="1" dirty="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00" y="2574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2862322"/>
          </a:xfrm>
          <a:prstGeom prst="rect">
            <a:avLst/>
          </a:prstGeom>
          <a:noFill/>
        </p:spPr>
        <p:txBody>
          <a:bodyPr wrap="square" rtlCol="0">
            <a:spAutoFit/>
          </a:bodyPr>
          <a:lstStyle/>
          <a:p>
            <a:r>
              <a:rPr lang="en-US" altLang="ja-JP" sz="6000" dirty="0" smtClean="0">
                <a:solidFill>
                  <a:srgbClr val="FF6633"/>
                </a:solidFill>
              </a:rPr>
              <a:t>A</a:t>
            </a:r>
            <a:r>
              <a:rPr lang="en-US" altLang="ja-JP" sz="6000" dirty="0" smtClean="0"/>
              <a:t>lphabet</a:t>
            </a:r>
          </a:p>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But</a:t>
            </a:r>
            <a:r>
              <a:rPr lang="en-US" altLang="ja-JP" sz="6000" dirty="0" smtClean="0"/>
              <a:t> </a:t>
            </a:r>
            <a:r>
              <a:rPr lang="en-US" altLang="ja-JP" sz="4800" dirty="0" smtClean="0"/>
              <a:t>Japanese kids…</a:t>
            </a:r>
            <a:endParaRPr lang="en-US" altLang="ja-JP" sz="6000" dirty="0"/>
          </a:p>
        </p:txBody>
      </p:sp>
      <p:sp>
        <p:nvSpPr>
          <p:cNvPr id="3" name="乗算記号 2"/>
          <p:cNvSpPr/>
          <p:nvPr/>
        </p:nvSpPr>
        <p:spPr>
          <a:xfrm>
            <a:off x="765964" y="369000"/>
            <a:ext cx="6867723" cy="6921000"/>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723549"/>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a:p>
            <a:pPr algn="r"/>
            <a:r>
              <a:rPr lang="ja-JP" altLang="en-US" sz="4000" b="1" dirty="0">
                <a:solidFill>
                  <a:schemeClr val="tx1">
                    <a:lumMod val="50000"/>
                    <a:lumOff val="50000"/>
                  </a:schemeClr>
                </a:solidFill>
              </a:rPr>
              <a:t>スモウルビ</a:t>
            </a:r>
            <a:r>
              <a:rPr lang="ja-JP" altLang="en-US" sz="4000" b="1" dirty="0" smtClean="0">
                <a:solidFill>
                  <a:schemeClr val="tx1">
                    <a:lumMod val="50000"/>
                    <a:lumOff val="50000"/>
                  </a:schemeClr>
                </a:solidFill>
              </a:rPr>
              <a:t>ー</a:t>
            </a:r>
            <a:endParaRPr lang="en-US" altLang="ja-JP" sz="4400" b="1" dirty="0">
              <a:solidFill>
                <a:schemeClr val="tx1">
                  <a:lumMod val="50000"/>
                  <a:lumOff val="50000"/>
                </a:schemeClr>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657000" y="480328"/>
            <a:ext cx="7244103" cy="2285340"/>
            <a:chOff x="657000" y="480328"/>
            <a:chExt cx="7244103" cy="228534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grpSp>
      <p:grpSp>
        <p:nvGrpSpPr>
          <p:cNvPr id="12" name="グループ化 11"/>
          <p:cNvGrpSpPr/>
          <p:nvPr/>
        </p:nvGrpSpPr>
        <p:grpSpPr>
          <a:xfrm>
            <a:off x="342000" y="3209860"/>
            <a:ext cx="7909507" cy="2565000"/>
            <a:chOff x="342000" y="3209860"/>
            <a:chExt cx="7909507" cy="2565000"/>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gr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747266" y="1533254"/>
            <a:ext cx="3060000" cy="3060000"/>
          </a:xfrm>
          <a:prstGeom prst="rect">
            <a:avLst/>
          </a:prstGeom>
          <a:solidFill>
            <a:srgbClr val="FFFFFF">
              <a:shade val="85000"/>
            </a:srgbClr>
          </a:solidFill>
          <a:ln w="190500" cap="sq">
            <a:solidFill>
              <a:srgbClr val="FFFFFF"/>
            </a:solidFill>
            <a:miter lim="800000"/>
          </a:ln>
          <a:effectLst/>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4678834" y="2118253"/>
            <a:ext cx="3495484" cy="2520000"/>
          </a:xfrm>
          <a:prstGeom prst="rect">
            <a:avLst/>
          </a:prstGeom>
          <a:solidFill>
            <a:srgbClr val="FFFFFF">
              <a:shade val="85000"/>
            </a:srgbClr>
          </a:solidFill>
          <a:ln w="190500" cap="sq">
            <a:solidFill>
              <a:srgbClr val="FFFFFF"/>
            </a:solidFill>
            <a:miter lim="800000"/>
          </a:ln>
          <a:effectLst/>
        </p:spPr>
      </p:pic>
      <p:sp>
        <p:nvSpPr>
          <p:cNvPr id="7" name="テキスト ボックス 6"/>
          <p:cNvSpPr txBox="1"/>
          <p:nvPr/>
        </p:nvSpPr>
        <p:spPr>
          <a:xfrm>
            <a:off x="657000" y="504000"/>
            <a:ext cx="7605000" cy="1200329"/>
          </a:xfrm>
          <a:prstGeom prst="rect">
            <a:avLst/>
          </a:prstGeom>
          <a:noFill/>
        </p:spPr>
        <p:txBody>
          <a:bodyPr wrap="square" rtlCol="0">
            <a:spAutoFit/>
          </a:bodyPr>
          <a:lstStyle/>
          <a:p>
            <a:r>
              <a:rPr lang="en-US" altLang="ja-JP" sz="7200" dirty="0" smtClean="0">
                <a:solidFill>
                  <a:srgbClr val="FF6633"/>
                </a:solidFill>
              </a:rPr>
              <a:t>I</a:t>
            </a:r>
            <a:r>
              <a:rPr lang="en-US" altLang="ja-JP" sz="6000" dirty="0" smtClean="0"/>
              <a:t>nstruction Block</a:t>
            </a:r>
            <a:endParaRPr lang="en-US" altLang="ja-JP" sz="6000" dirty="0" smtClean="0">
              <a:solidFill>
                <a:srgbClr val="FF6633"/>
              </a:solidFill>
            </a:endParaRPr>
          </a:p>
        </p:txBody>
      </p:sp>
      <p:sp>
        <p:nvSpPr>
          <p:cNvPr id="8" name="テキスト ボックス 7"/>
          <p:cNvSpPr txBox="1"/>
          <p:nvPr/>
        </p:nvSpPr>
        <p:spPr>
          <a:xfrm>
            <a:off x="567450" y="4390457"/>
            <a:ext cx="7605000" cy="1323439"/>
          </a:xfrm>
          <a:prstGeom prst="rect">
            <a:avLst/>
          </a:prstGeom>
          <a:noFill/>
        </p:spPr>
        <p:txBody>
          <a:bodyPr wrap="square" rtlCol="0">
            <a:spAutoFit/>
          </a:bodyPr>
          <a:lstStyle/>
          <a:p>
            <a:pPr algn="r"/>
            <a:r>
              <a:rPr lang="en-US" altLang="ja-JP" sz="8000" dirty="0" smtClean="0"/>
              <a:t>Rub</a:t>
            </a:r>
            <a:r>
              <a:rPr lang="en-US" altLang="ja-JP" sz="8000" dirty="0" smtClean="0">
                <a:solidFill>
                  <a:srgbClr val="FF6633"/>
                </a:solidFill>
              </a:rPr>
              <a:t>y</a:t>
            </a:r>
          </a:p>
        </p:txBody>
      </p:sp>
      <p:sp>
        <p:nvSpPr>
          <p:cNvPr id="9" name="右矢印 8"/>
          <p:cNvSpPr/>
          <p:nvPr/>
        </p:nvSpPr>
        <p:spPr>
          <a:xfrm>
            <a:off x="3861350" y="2709000"/>
            <a:ext cx="792888" cy="1079545"/>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1274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24000"/>
            <a:ext cx="7650000" cy="57986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正方形/長方形 5"/>
          <p:cNvSpPr/>
          <p:nvPr/>
        </p:nvSpPr>
        <p:spPr>
          <a:xfrm>
            <a:off x="4032000" y="6029881"/>
            <a:ext cx="4209807" cy="369332"/>
          </a:xfrm>
          <a:prstGeom prst="rect">
            <a:avLst/>
          </a:prstGeom>
        </p:spPr>
        <p:txBody>
          <a:bodyPr wrap="none">
            <a:spAutoFit/>
          </a:bodyPr>
          <a:lstStyle/>
          <a:p>
            <a:r>
              <a:rPr lang="ja-JP" altLang="en-US" dirty="0" smtClean="0"/>
              <a:t>http://code.google.com/p/blockly/</a:t>
            </a:r>
            <a:endParaRPr lang="ja-JP" altLang="en-US" dirty="0"/>
          </a:p>
        </p:txBody>
      </p:sp>
    </p:spTree>
    <p:extLst>
      <p:ext uri="{BB962C8B-B14F-4D97-AF65-F5344CB8AC3E}">
        <p14:creationId xmlns:p14="http://schemas.microsoft.com/office/powerpoint/2010/main" val="1826795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6158408" y="4775226"/>
            <a:ext cx="2767812" cy="1056800"/>
          </a:xfrm>
          <a:prstGeom prst="rect">
            <a:avLst/>
          </a:prstGeom>
        </p:spPr>
      </p:pic>
      <p:sp>
        <p:nvSpPr>
          <p:cNvPr id="2" name="正方形/長方形 1"/>
          <p:cNvSpPr/>
          <p:nvPr/>
        </p:nvSpPr>
        <p:spPr>
          <a:xfrm>
            <a:off x="656684" y="1505290"/>
            <a:ext cx="8685000" cy="4832092"/>
          </a:xfrm>
          <a:prstGeom prst="rect">
            <a:avLst/>
          </a:prstGeom>
        </p:spPr>
        <p:txBody>
          <a:bodyPr wrap="square">
            <a:spAutoFit/>
          </a:bodyPr>
          <a:lstStyle/>
          <a:p>
            <a:r>
              <a:rPr lang="ja-JP" altLang="en-US" sz="2800" dirty="0" smtClean="0"/>
              <a:t>Blockly.Blocks['motion_move'] = {</a:t>
            </a:r>
          </a:p>
          <a:p>
            <a:r>
              <a:rPr lang="ja-JP" altLang="en-US" sz="2800" dirty="0" smtClean="0"/>
              <a:t>  init: function() {</a:t>
            </a:r>
          </a:p>
          <a:p>
            <a:r>
              <a:rPr lang="ja-JP" altLang="en-US" sz="2800" dirty="0" smtClean="0"/>
              <a:t>    this.setColour(208);</a:t>
            </a:r>
          </a:p>
          <a:p>
            <a:r>
              <a:rPr lang="ja-JP" altLang="en-US" sz="2800" dirty="0" smtClean="0"/>
              <a:t>    this.interpolateMsg('%1歩動かす',</a:t>
            </a:r>
          </a:p>
          <a:p>
            <a:r>
              <a:rPr lang="ja-JP" altLang="en-US" sz="2800" dirty="0" smtClean="0"/>
              <a:t>      ['STEP', ['Number'], </a:t>
            </a:r>
            <a:r>
              <a:rPr lang="ja-JP" altLang="en-US" sz="2400" dirty="0" smtClean="0"/>
              <a:t>Blockly.ALIGN_RIGHT</a:t>
            </a:r>
            <a:r>
              <a:rPr lang="ja-JP" altLang="en-US" sz="2800" dirty="0" smtClean="0"/>
              <a:t>],</a:t>
            </a:r>
          </a:p>
          <a:p>
            <a:r>
              <a:rPr lang="ja-JP" altLang="en-US" sz="2800" dirty="0" smtClean="0"/>
              <a:t>      Blockly.ALIGN_RIGHT);</a:t>
            </a:r>
          </a:p>
          <a:p>
            <a:r>
              <a:rPr lang="ja-JP" altLang="en-US" sz="2800" dirty="0" smtClean="0"/>
              <a:t>    this.setInputsInline(true);</a:t>
            </a:r>
          </a:p>
          <a:p>
            <a:r>
              <a:rPr lang="ja-JP" altLang="en-US" sz="2800" dirty="0" smtClean="0"/>
              <a:t>    this.setPreviousStatement(true);</a:t>
            </a:r>
          </a:p>
          <a:p>
            <a:r>
              <a:rPr lang="ja-JP" altLang="en-US" sz="2800" dirty="0" smtClean="0"/>
              <a:t>    this.setNextStatement(true);</a:t>
            </a:r>
          </a:p>
          <a:p>
            <a:r>
              <a:rPr lang="ja-JP" altLang="en-US" sz="2800" dirty="0" smtClean="0"/>
              <a:t>  }</a:t>
            </a:r>
          </a:p>
          <a:p>
            <a:r>
              <a:rPr lang="ja-JP" altLang="en-US" sz="2800" dirty="0" smtClean="0"/>
              <a:t>};</a:t>
            </a:r>
            <a:endParaRPr lang="ja-JP" altLang="en-US" sz="2800" dirty="0"/>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D</a:t>
            </a:r>
            <a:r>
              <a:rPr lang="en-US" altLang="ja-JP" sz="4800" dirty="0" smtClean="0"/>
              <a:t>efine Instruction Bloc</a:t>
            </a:r>
            <a:r>
              <a:rPr lang="en-US" altLang="ja-JP" sz="4800" dirty="0" smtClean="0">
                <a:solidFill>
                  <a:srgbClr val="FF6633"/>
                </a:solidFill>
              </a:rPr>
              <a:t>k</a:t>
            </a:r>
            <a:endParaRPr lang="en-US" altLang="ja-JP" sz="4800" dirty="0">
              <a:solidFill>
                <a:srgbClr val="FF6633"/>
              </a:solidFill>
            </a:endParaRPr>
          </a:p>
        </p:txBody>
      </p:sp>
      <p:sp>
        <p:nvSpPr>
          <p:cNvPr id="8" name="正方形/長方形 7"/>
          <p:cNvSpPr/>
          <p:nvPr/>
        </p:nvSpPr>
        <p:spPr>
          <a:xfrm>
            <a:off x="3222000" y="1505290"/>
            <a:ext cx="306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47713" y="1902243"/>
            <a:ext cx="1034287"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17000" y="2299196"/>
            <a:ext cx="355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7000" y="2830308"/>
            <a:ext cx="7605000" cy="1318692"/>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17000" y="4061402"/>
            <a:ext cx="459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17000" y="4409066"/>
            <a:ext cx="5805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17000" y="4855308"/>
            <a:ext cx="5130000" cy="618710"/>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52000" y="6055648"/>
            <a:ext cx="6120450" cy="369332"/>
          </a:xfrm>
          <a:prstGeom prst="rect">
            <a:avLst/>
          </a:prstGeom>
        </p:spPr>
        <p:txBody>
          <a:bodyPr wrap="square">
            <a:spAutoFit/>
          </a:bodyPr>
          <a:lstStyle/>
          <a:p>
            <a:pPr algn="r"/>
            <a:r>
              <a:rPr lang="en-US" altLang="ja-JP" dirty="0" smtClean="0">
                <a:solidFill>
                  <a:schemeClr val="tx1">
                    <a:lumMod val="50000"/>
                    <a:lumOff val="50000"/>
                  </a:schemeClr>
                </a:solidFill>
              </a:rPr>
              <a:t>/</a:t>
            </a: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
        <p:nvSpPr>
          <p:cNvPr id="17" name="テキスト ボックス 16"/>
          <p:cNvSpPr txBox="1"/>
          <p:nvPr/>
        </p:nvSpPr>
        <p:spPr>
          <a:xfrm rot="20628415">
            <a:off x="6614448" y="5564779"/>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41271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887" t="52599" r="57022" b="40941"/>
          <a:stretch/>
        </p:blipFill>
        <p:spPr>
          <a:xfrm rot="20674219">
            <a:off x="6926788" y="5055472"/>
            <a:ext cx="2035732" cy="5277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656684" y="1505290"/>
            <a:ext cx="8685000" cy="4524315"/>
          </a:xfrm>
          <a:prstGeom prst="rect">
            <a:avLst/>
          </a:prstGeom>
        </p:spPr>
        <p:txBody>
          <a:bodyPr wrap="square">
            <a:spAutoFit/>
          </a:bodyPr>
          <a:lstStyle/>
          <a:p>
            <a:r>
              <a:rPr lang="en-US" altLang="ja-JP" sz="3600" dirty="0" err="1" smtClean="0"/>
              <a:t>Blockly.Ruby</a:t>
            </a:r>
            <a:r>
              <a:rPr lang="en-US" altLang="ja-JP" sz="3600" dirty="0" smtClean="0"/>
              <a:t>['</a:t>
            </a:r>
            <a:r>
              <a:rPr lang="en-US" altLang="ja-JP" sz="3600" dirty="0" err="1" smtClean="0"/>
              <a:t>motion_move</a:t>
            </a:r>
            <a:r>
              <a:rPr lang="en-US" altLang="ja-JP" sz="3600" dirty="0" smtClean="0"/>
              <a:t>'] =</a:t>
            </a:r>
          </a:p>
          <a:p>
            <a:r>
              <a:rPr lang="en-US" altLang="ja-JP" sz="3600" dirty="0" smtClean="0"/>
              <a:t>function(block) {</a:t>
            </a:r>
          </a:p>
          <a:p>
            <a:r>
              <a:rPr lang="en-US" altLang="ja-JP" sz="3600" dirty="0" smtClean="0"/>
              <a:t>  </a:t>
            </a:r>
            <a:r>
              <a:rPr lang="en-US" altLang="ja-JP" sz="3600" dirty="0" err="1" smtClean="0"/>
              <a:t>var</a:t>
            </a:r>
            <a:r>
              <a:rPr lang="en-US" altLang="ja-JP" sz="3600" dirty="0" smtClean="0"/>
              <a:t> </a:t>
            </a:r>
            <a:r>
              <a:rPr lang="en-US" altLang="ja-JP" sz="3600" dirty="0" err="1" smtClean="0"/>
              <a:t>arg</a:t>
            </a:r>
            <a:r>
              <a:rPr lang="en-US" altLang="ja-JP" sz="3600" dirty="0" smtClean="0"/>
              <a:t> =</a:t>
            </a:r>
          </a:p>
          <a:p>
            <a:r>
              <a:rPr lang="en-US" altLang="ja-JP" sz="3600" dirty="0" smtClean="0"/>
              <a:t>    </a:t>
            </a:r>
            <a:r>
              <a:rPr lang="en-US" altLang="ja-JP" sz="3600" dirty="0" err="1" smtClean="0"/>
              <a:t>Blockly.Ruby.valueToCode</a:t>
            </a:r>
            <a:r>
              <a:rPr lang="en-US" altLang="ja-JP" sz="3600" dirty="0" smtClean="0"/>
              <a:t>(this,</a:t>
            </a:r>
          </a:p>
          <a:p>
            <a:r>
              <a:rPr lang="en-US" altLang="ja-JP" sz="3600" dirty="0" smtClean="0"/>
              <a:t>      'STEP',</a:t>
            </a:r>
          </a:p>
          <a:p>
            <a:r>
              <a:rPr lang="en-US" altLang="ja-JP" sz="3600" dirty="0" smtClean="0"/>
              <a:t>      </a:t>
            </a:r>
            <a:r>
              <a:rPr lang="en-US" altLang="ja-JP" sz="3600" dirty="0" err="1" smtClean="0"/>
              <a:t>Blockly.Ruby.ORDER_NONE</a:t>
            </a:r>
            <a:r>
              <a:rPr lang="en-US" altLang="ja-JP" sz="3600" dirty="0" smtClean="0"/>
              <a:t>);</a:t>
            </a:r>
          </a:p>
          <a:p>
            <a:r>
              <a:rPr lang="en-US" altLang="ja-JP" sz="3600" dirty="0" smtClean="0"/>
              <a:t>  return 'move(' + </a:t>
            </a:r>
            <a:r>
              <a:rPr lang="en-US" altLang="ja-JP" sz="3600" dirty="0" err="1" smtClean="0"/>
              <a:t>arg</a:t>
            </a:r>
            <a:r>
              <a:rPr lang="en-US" altLang="ja-JP" sz="3600" dirty="0" smtClean="0"/>
              <a:t> + ')';</a:t>
            </a:r>
          </a:p>
          <a:p>
            <a:r>
              <a:rPr lang="en-US" altLang="ja-JP" sz="3600" dirty="0" smtClean="0"/>
              <a:t>};</a:t>
            </a:r>
          </a:p>
        </p:txBody>
      </p:sp>
      <p:sp>
        <p:nvSpPr>
          <p:cNvPr id="7" name="テキスト ボックス 6"/>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G</a:t>
            </a:r>
            <a:r>
              <a:rPr lang="en-US" altLang="ja-JP" sz="4400" dirty="0" smtClean="0"/>
              <a:t>enerate Ruby from Bloc</a:t>
            </a:r>
            <a:r>
              <a:rPr lang="en-US" altLang="ja-JP" sz="4400" dirty="0" smtClean="0">
                <a:solidFill>
                  <a:srgbClr val="FF6633"/>
                </a:solidFill>
              </a:rPr>
              <a:t>k</a:t>
            </a:r>
            <a:endParaRPr lang="en-US" altLang="ja-JP" sz="4800" dirty="0">
              <a:solidFill>
                <a:srgbClr val="FF6633"/>
              </a:solidFill>
            </a:endParaRPr>
          </a:p>
        </p:txBody>
      </p:sp>
      <p:sp>
        <p:nvSpPr>
          <p:cNvPr id="8" name="正方形/長方形 7"/>
          <p:cNvSpPr/>
          <p:nvPr/>
        </p:nvSpPr>
        <p:spPr>
          <a:xfrm>
            <a:off x="585420" y="2078999"/>
            <a:ext cx="8171580" cy="3950605"/>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37000" y="2695372"/>
            <a:ext cx="7695000" cy="221862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57000" y="4807987"/>
            <a:ext cx="4365000" cy="703048"/>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06450" y="6000406"/>
            <a:ext cx="6066000" cy="369332"/>
          </a:xfrm>
          <a:prstGeom prst="rect">
            <a:avLst/>
          </a:prstGeom>
        </p:spPr>
        <p:txBody>
          <a:bodyPr wrap="square">
            <a:spAutoFit/>
          </a:bodyPr>
          <a:lstStyle/>
          <a:p>
            <a:pPr algn="r"/>
            <a:r>
              <a:rPr lang="ja-JP" altLang="en-US" dirty="0" smtClean="0">
                <a:solidFill>
                  <a:schemeClr val="tx1">
                    <a:lumMod val="50000"/>
                    <a:lumOff val="50000"/>
                  </a:schemeClr>
                </a:solidFill>
              </a:rPr>
              <a:t>/app/assets/javascripts/blocks/motion.js.coffee.erb</a:t>
            </a:r>
            <a:endParaRPr lang="ja-JP" altLang="en-US" dirty="0">
              <a:solidFill>
                <a:schemeClr val="tx1">
                  <a:lumMod val="50000"/>
                  <a:lumOff val="50000"/>
                </a:schemeClr>
              </a:solidFill>
            </a:endParaRPr>
          </a:p>
        </p:txBody>
      </p:sp>
    </p:spTree>
    <p:extLst>
      <p:ext uri="{BB962C8B-B14F-4D97-AF65-F5344CB8AC3E}">
        <p14:creationId xmlns:p14="http://schemas.microsoft.com/office/powerpoint/2010/main" val="80975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4" grpId="0" animBg="1"/>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1188000" y="-20974"/>
            <a:ext cx="10332000" cy="6909016"/>
            <a:chOff x="-1188000" y="-20974"/>
            <a:chExt cx="10332000" cy="6909016"/>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000" y="42"/>
              <a:ext cx="10332000" cy="6888000"/>
            </a:xfrm>
            <a:prstGeom prst="rect">
              <a:avLst/>
            </a:prstGeom>
          </p:spPr>
        </p:pic>
        <p:sp>
          <p:nvSpPr>
            <p:cNvPr id="3" name="正方形/長方形 2"/>
            <p:cNvSpPr/>
            <p:nvPr/>
          </p:nvSpPr>
          <p:spPr>
            <a:xfrm>
              <a:off x="-1188000" y="-20974"/>
              <a:ext cx="10332000" cy="69090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735974" y="1809000"/>
            <a:ext cx="7436476" cy="2215991"/>
          </a:xfrm>
          <a:prstGeom prst="rect">
            <a:avLst/>
          </a:prstGeom>
          <a:noFill/>
        </p:spPr>
        <p:txBody>
          <a:bodyPr wrap="square" rtlCol="0">
            <a:spAutoFit/>
          </a:bodyPr>
          <a:lstStyle/>
          <a:p>
            <a:r>
              <a:rPr lang="en-US" altLang="ja-JP" sz="7200" dirty="0" smtClean="0">
                <a:solidFill>
                  <a:srgbClr val="FF6633"/>
                </a:solidFill>
                <a:effectLst>
                  <a:outerShdw blurRad="50800" dist="101600" dir="5400000" algn="t" rotWithShape="0">
                    <a:prstClr val="black">
                      <a:alpha val="40000"/>
                    </a:prstClr>
                  </a:outerShdw>
                </a:effectLst>
              </a:rPr>
              <a:t>C</a:t>
            </a:r>
            <a:r>
              <a:rPr lang="en-US" altLang="ja-JP" sz="6000" dirty="0" smtClean="0">
                <a:effectLst>
                  <a:outerShdw blurRad="50800" dist="101600" dir="5400000" algn="t" rotWithShape="0">
                    <a:prstClr val="black">
                      <a:alpha val="40000"/>
                    </a:prstClr>
                  </a:outerShdw>
                </a:effectLst>
              </a:rPr>
              <a:t>hildren wanted to be more </a:t>
            </a:r>
            <a:r>
              <a:rPr lang="en-US" altLang="ja-JP" sz="6600" dirty="0" smtClean="0">
                <a:solidFill>
                  <a:srgbClr val="FF6633"/>
                </a:solidFill>
                <a:effectLst>
                  <a:outerShdw blurRad="50800" dist="101600" dir="5400000" algn="t" rotWithShape="0">
                    <a:prstClr val="black">
                      <a:alpha val="40000"/>
                    </a:prstClr>
                  </a:outerShdw>
                </a:effectLst>
              </a:rPr>
              <a:t>difficult!</a:t>
            </a:r>
            <a:endParaRPr lang="en-US" altLang="ja-JP" sz="4800" dirty="0">
              <a:solidFill>
                <a:srgbClr val="FF6633"/>
              </a:solidFill>
              <a:effectLst>
                <a:outerShdw blurRad="50800" dist="101600" dir="5400000" algn="t" rotWithShape="0">
                  <a:prstClr val="black">
                    <a:alpha val="40000"/>
                  </a:prstClr>
                </a:outerShdw>
              </a:effectLst>
            </a:endParaRPr>
          </a:p>
        </p:txBody>
      </p:sp>
    </p:spTree>
    <p:extLst>
      <p:ext uri="{BB962C8B-B14F-4D97-AF65-F5344CB8AC3E}">
        <p14:creationId xmlns:p14="http://schemas.microsoft.com/office/powerpoint/2010/main" val="997373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5152644" y="2737770"/>
            <a:ext cx="2593025" cy="990063"/>
          </a:xfrm>
          <a:prstGeom prst="rect">
            <a:avLst/>
          </a:prstGeom>
        </p:spPr>
      </p:pic>
      <p:sp>
        <p:nvSpPr>
          <p:cNvPr id="5" name="右矢印 4"/>
          <p:cNvSpPr/>
          <p:nvPr/>
        </p:nvSpPr>
        <p:spPr>
          <a:xfrm rot="1980991">
            <a:off x="1344518" y="2639382"/>
            <a:ext cx="5169120" cy="98866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1452206" y="226472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rot="20628415">
            <a:off x="5448183" y="354104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
        <p:nvSpPr>
          <p:cNvPr id="7" name="テキスト ボックス 6"/>
          <p:cNvSpPr txBox="1"/>
          <p:nvPr/>
        </p:nvSpPr>
        <p:spPr>
          <a:xfrm>
            <a:off x="567450" y="4413991"/>
            <a:ext cx="7605000" cy="1107996"/>
          </a:xfrm>
          <a:prstGeom prst="rect">
            <a:avLst/>
          </a:prstGeom>
          <a:noFill/>
        </p:spPr>
        <p:txBody>
          <a:bodyPr wrap="square" rtlCol="0">
            <a:spAutoFit/>
          </a:bodyPr>
          <a:lstStyle/>
          <a:p>
            <a:pPr algn="r"/>
            <a:r>
              <a:rPr lang="en-US" altLang="ja-JP" sz="6600" dirty="0" smtClean="0"/>
              <a:t>Instruction Bloc</a:t>
            </a:r>
            <a:r>
              <a:rPr lang="en-US" altLang="ja-JP" sz="6600" dirty="0" smtClean="0">
                <a:solidFill>
                  <a:srgbClr val="FF6633"/>
                </a:solidFill>
              </a:rPr>
              <a:t>k</a:t>
            </a:r>
          </a:p>
        </p:txBody>
      </p:sp>
      <p:sp>
        <p:nvSpPr>
          <p:cNvPr id="8" name="テキスト ボックス 7"/>
          <p:cNvSpPr txBox="1"/>
          <p:nvPr/>
        </p:nvSpPr>
        <p:spPr>
          <a:xfrm>
            <a:off x="657000" y="504000"/>
            <a:ext cx="7605000" cy="1569660"/>
          </a:xfrm>
          <a:prstGeom prst="rect">
            <a:avLst/>
          </a:prstGeom>
          <a:noFill/>
        </p:spPr>
        <p:txBody>
          <a:bodyPr wrap="square" rtlCol="0">
            <a:spAutoFit/>
          </a:bodyPr>
          <a:lstStyle/>
          <a:p>
            <a:r>
              <a:rPr lang="en-US" altLang="ja-JP" sz="9600" dirty="0" smtClean="0">
                <a:solidFill>
                  <a:srgbClr val="FF6633"/>
                </a:solidFill>
              </a:rPr>
              <a:t>R</a:t>
            </a:r>
            <a:r>
              <a:rPr lang="en-US" altLang="ja-JP" sz="8000" dirty="0" smtClean="0"/>
              <a:t>uby</a:t>
            </a:r>
            <a:endParaRPr lang="en-US" altLang="ja-JP" sz="8000" dirty="0" smtClean="0">
              <a:solidFill>
                <a:srgbClr val="FF6633"/>
              </a:solidFill>
            </a:endParaRPr>
          </a:p>
        </p:txBody>
      </p:sp>
    </p:spTree>
    <p:extLst>
      <p:ext uri="{BB962C8B-B14F-4D97-AF65-F5344CB8AC3E}">
        <p14:creationId xmlns:p14="http://schemas.microsoft.com/office/powerpoint/2010/main" val="1857529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161979" y="2525294"/>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00" y="934388"/>
            <a:ext cx="5162326" cy="5162326"/>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7" y="2360456"/>
            <a:ext cx="1117994" cy="1426406"/>
          </a:xfrm>
          <a:prstGeom prst="rect">
            <a:avLst/>
          </a:prstGeom>
        </p:spPr>
      </p:pic>
      <p:sp>
        <p:nvSpPr>
          <p:cNvPr id="7" name="環状矢印 6"/>
          <p:cNvSpPr/>
          <p:nvPr/>
        </p:nvSpPr>
        <p:spPr>
          <a:xfrm>
            <a:off x="2682000" y="1268781"/>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環状矢印 7"/>
          <p:cNvSpPr/>
          <p:nvPr/>
        </p:nvSpPr>
        <p:spPr>
          <a:xfrm rot="7732489">
            <a:off x="3343936" y="2147408"/>
            <a:ext cx="3420000" cy="2480750"/>
          </a:xfrm>
          <a:prstGeom prst="circularArrow">
            <a:avLst>
              <a:gd name="adj1" fmla="val 9419"/>
              <a:gd name="adj2" fmla="val 746827"/>
              <a:gd name="adj3" fmla="val 20259051"/>
              <a:gd name="adj4" fmla="val 16007555"/>
              <a:gd name="adj5" fmla="val 1197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p:nvSpPr>
        <p:spPr>
          <a:xfrm>
            <a:off x="5401782" y="4173469"/>
            <a:ext cx="2825676" cy="1323439"/>
          </a:xfrm>
          <a:prstGeom prst="rect">
            <a:avLst/>
          </a:prstGeom>
        </p:spPr>
        <p:txBody>
          <a:bodyPr wrap="square">
            <a:spAutoFit/>
          </a:bodyPr>
          <a:lstStyle/>
          <a:p>
            <a:r>
              <a:rPr lang="en-US" altLang="ja-JP" sz="4000" dirty="0" smtClean="0"/>
              <a:t>“</a:t>
            </a:r>
            <a:r>
              <a:rPr lang="en-US" altLang="ja-JP" sz="4000" dirty="0" err="1" smtClean="0"/>
              <a:t>Blockly’s</a:t>
            </a:r>
            <a:endParaRPr lang="en-US" altLang="ja-JP" sz="4000" dirty="0"/>
          </a:p>
          <a:p>
            <a:r>
              <a:rPr lang="en-US" altLang="ja-JP" sz="4000" dirty="0" smtClean="0"/>
              <a:t>  XML”</a:t>
            </a:r>
            <a:endParaRPr lang="ja-JP" altLang="en-US" sz="4000" dirty="0"/>
          </a:p>
        </p:txBody>
      </p:sp>
      <p:sp>
        <p:nvSpPr>
          <p:cNvPr id="10" name="正方形/長方形 9"/>
          <p:cNvSpPr/>
          <p:nvPr/>
        </p:nvSpPr>
        <p:spPr>
          <a:xfrm>
            <a:off x="5594326" y="1097068"/>
            <a:ext cx="1967557" cy="830997"/>
          </a:xfrm>
          <a:prstGeom prst="rect">
            <a:avLst/>
          </a:prstGeom>
        </p:spPr>
        <p:txBody>
          <a:bodyPr wrap="square">
            <a:spAutoFit/>
          </a:bodyPr>
          <a:lstStyle/>
          <a:p>
            <a:r>
              <a:rPr lang="en-US" altLang="ja-JP" sz="4800" dirty="0" smtClean="0"/>
              <a:t>Ruby</a:t>
            </a:r>
            <a:endParaRPr lang="ja-JP" altLang="en-US" sz="4800" dirty="0"/>
          </a:p>
        </p:txBody>
      </p:sp>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1887" t="52599" r="57022" b="40941"/>
          <a:stretch/>
        </p:blipFill>
        <p:spPr>
          <a:xfrm rot="20674219">
            <a:off x="1645925" y="1196692"/>
            <a:ext cx="2436746" cy="631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56374">
            <a:off x="1732289" y="3858380"/>
            <a:ext cx="2593025" cy="990063"/>
          </a:xfrm>
          <a:prstGeom prst="rect">
            <a:avLst/>
          </a:prstGeom>
        </p:spPr>
      </p:pic>
      <p:sp>
        <p:nvSpPr>
          <p:cNvPr id="13" name="テキスト ボックス 12"/>
          <p:cNvSpPr txBox="1"/>
          <p:nvPr/>
        </p:nvSpPr>
        <p:spPr>
          <a:xfrm rot="20628415">
            <a:off x="2027828" y="4661654"/>
            <a:ext cx="2436504" cy="400110"/>
          </a:xfrm>
          <a:prstGeom prst="rect">
            <a:avLst/>
          </a:prstGeom>
          <a:noFill/>
        </p:spPr>
        <p:txBody>
          <a:bodyPr wrap="square" rtlCol="0">
            <a:spAutoFit/>
          </a:bodyPr>
          <a:lstStyle/>
          <a:p>
            <a:r>
              <a:rPr lang="en-US" altLang="ja-JP" sz="2000" b="1" dirty="0">
                <a:solidFill>
                  <a:schemeClr val="tx1">
                    <a:lumMod val="50000"/>
                    <a:lumOff val="50000"/>
                  </a:schemeClr>
                </a:solidFill>
              </a:rPr>
              <a:t>(</a:t>
            </a:r>
            <a:r>
              <a:rPr lang="ja-JP" altLang="en-US" sz="2000" b="1" dirty="0" smtClean="0">
                <a:solidFill>
                  <a:schemeClr val="tx1">
                    <a:lumMod val="50000"/>
                    <a:lumOff val="50000"/>
                  </a:schemeClr>
                </a:solidFill>
              </a:rPr>
              <a:t>歩動かす </a:t>
            </a:r>
            <a:r>
              <a:rPr lang="en-US" altLang="ja-JP" sz="2000" dirty="0" smtClean="0">
                <a:solidFill>
                  <a:schemeClr val="tx1">
                    <a:lumMod val="50000"/>
                    <a:lumOff val="50000"/>
                  </a:schemeClr>
                </a:solidFill>
              </a:rPr>
              <a:t>= move)</a:t>
            </a:r>
            <a:endParaRPr kumimoji="1" lang="ja-JP" altLang="en-US" sz="2000" dirty="0">
              <a:solidFill>
                <a:schemeClr val="tx1">
                  <a:lumMod val="50000"/>
                  <a:lumOff val="50000"/>
                </a:schemeClr>
              </a:solidFill>
            </a:endParaRPr>
          </a:p>
        </p:txBody>
      </p:sp>
    </p:spTree>
    <p:extLst>
      <p:ext uri="{BB962C8B-B14F-4D97-AF65-F5344CB8AC3E}">
        <p14:creationId xmlns:p14="http://schemas.microsoft.com/office/powerpoint/2010/main" val="9653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747713" y="1505290"/>
            <a:ext cx="8144287" cy="4154984"/>
          </a:xfrm>
          <a:prstGeom prst="rect">
            <a:avLst/>
          </a:prstGeom>
        </p:spPr>
        <p:txBody>
          <a:bodyPr wrap="square">
            <a:spAutoFit/>
          </a:bodyPr>
          <a:lstStyle/>
          <a:p>
            <a:r>
              <a:rPr lang="ja-JP" altLang="en-US" sz="2400" dirty="0" smtClean="0"/>
              <a:t>class MotionMove &lt; CharacterMethodCall</a:t>
            </a:r>
          </a:p>
          <a:p>
            <a:r>
              <a:rPr lang="ja-JP" altLang="en-US" sz="2400" dirty="0" smtClean="0"/>
              <a:t>  blocknize '^\s*' + CHAR_RE + 'move\((.+)\)\s*$',</a:t>
            </a:r>
          </a:p>
          <a:p>
            <a:r>
              <a:rPr lang="ja-JP" altLang="en-US" sz="2400" dirty="0" smtClean="0"/>
              <a:t>                    statement: true, inline: true</a:t>
            </a:r>
          </a:p>
          <a:p>
            <a:endParaRPr lang="ja-JP" altLang="en-US" sz="2400" dirty="0" smtClean="0"/>
          </a:p>
          <a:p>
            <a:r>
              <a:rPr lang="ja-JP" altLang="en-US" sz="2400" dirty="0" smtClean="0"/>
              <a:t>  def self.process_match_data(md, context)</a:t>
            </a:r>
          </a:p>
          <a:p>
            <a:r>
              <a:rPr lang="ja-JP" altLang="en-US" sz="2400" dirty="0" smtClean="0"/>
              <a:t>    md2 = regexp.match(md[type])</a:t>
            </a:r>
          </a:p>
          <a:p>
            <a:r>
              <a:rPr lang="ja-JP" altLang="en-US" sz="2400" dirty="0" smtClean="0"/>
              <a:t>    add_character_method_call_block(</a:t>
            </a:r>
          </a:p>
          <a:p>
            <a:r>
              <a:rPr lang="ja-JP" altLang="en-US" sz="2400" dirty="0" smtClean="0"/>
              <a:t>       context, md2[1], new, STEP: md2[2])</a:t>
            </a:r>
          </a:p>
          <a:p>
            <a:r>
              <a:rPr lang="ja-JP" altLang="en-US" sz="2400" dirty="0" smtClean="0"/>
              <a:t>    true</a:t>
            </a:r>
          </a:p>
          <a:p>
            <a:r>
              <a:rPr lang="ja-JP" altLang="en-US" sz="2400" dirty="0" smtClean="0"/>
              <a:t>  end</a:t>
            </a:r>
          </a:p>
          <a:p>
            <a:r>
              <a:rPr lang="ja-JP" altLang="en-US" sz="2400" dirty="0" smtClean="0"/>
              <a:t>end</a:t>
            </a:r>
            <a:endParaRPr lang="ja-JP" altLang="en-US" sz="2400" dirty="0"/>
          </a:p>
        </p:txBody>
      </p:sp>
      <p:sp>
        <p:nvSpPr>
          <p:cNvPr id="4" name="テキスト ボックス 3"/>
          <p:cNvSpPr txBox="1"/>
          <p:nvPr/>
        </p:nvSpPr>
        <p:spPr>
          <a:xfrm>
            <a:off x="666780" y="489627"/>
            <a:ext cx="7865220" cy="1015663"/>
          </a:xfrm>
          <a:prstGeom prst="rect">
            <a:avLst/>
          </a:prstGeom>
          <a:noFill/>
        </p:spPr>
        <p:txBody>
          <a:bodyPr wrap="square" rtlCol="0">
            <a:spAutoFit/>
          </a:bodyPr>
          <a:lstStyle/>
          <a:p>
            <a:r>
              <a:rPr lang="en-US" altLang="ja-JP" sz="6000" dirty="0" smtClean="0">
                <a:solidFill>
                  <a:srgbClr val="FF6633"/>
                </a:solidFill>
              </a:rPr>
              <a:t>T</a:t>
            </a:r>
            <a:r>
              <a:rPr lang="en-US" altLang="ja-JP" sz="4400" dirty="0" smtClean="0"/>
              <a:t>ranslate Block from Rub</a:t>
            </a:r>
            <a:r>
              <a:rPr lang="en-US" altLang="ja-JP" sz="4400" dirty="0" smtClean="0">
                <a:solidFill>
                  <a:srgbClr val="FF6633"/>
                </a:solidFill>
              </a:rPr>
              <a:t>y</a:t>
            </a:r>
            <a:r>
              <a:rPr lang="en-US" altLang="ja-JP" sz="4400" dirty="0" smtClean="0"/>
              <a:t> </a:t>
            </a:r>
            <a:endParaRPr lang="en-US" altLang="ja-JP" sz="4800" dirty="0">
              <a:solidFill>
                <a:srgbClr val="FF6633"/>
              </a:solidFill>
            </a:endParaRPr>
          </a:p>
        </p:txBody>
      </p:sp>
      <p:grpSp>
        <p:nvGrpSpPr>
          <p:cNvPr id="8" name="グループ化 7"/>
          <p:cNvGrpSpPr/>
          <p:nvPr/>
        </p:nvGrpSpPr>
        <p:grpSpPr>
          <a:xfrm>
            <a:off x="5397338" y="4724697"/>
            <a:ext cx="3592092" cy="620949"/>
            <a:chOff x="5498194" y="5053688"/>
            <a:chExt cx="3592092" cy="620949"/>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6374">
              <a:off x="7463989" y="5053688"/>
              <a:ext cx="1626297" cy="620949"/>
            </a:xfrm>
            <a:prstGeom prst="rect">
              <a:avLst/>
            </a:prstGeom>
          </p:spPr>
        </p:pic>
        <p:sp>
          <p:nvSpPr>
            <p:cNvPr id="6" name="右矢印 5"/>
            <p:cNvSpPr/>
            <p:nvPr/>
          </p:nvSpPr>
          <p:spPr>
            <a:xfrm>
              <a:off x="5830320" y="5104907"/>
              <a:ext cx="1666983" cy="518513"/>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1887" t="52599" r="57022" b="40941"/>
            <a:stretch/>
          </p:blipFill>
          <p:spPr>
            <a:xfrm rot="20674219">
              <a:off x="5498194" y="5124761"/>
              <a:ext cx="1401551" cy="3633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9" name="正方形/長方形 8"/>
          <p:cNvSpPr/>
          <p:nvPr/>
        </p:nvSpPr>
        <p:spPr>
          <a:xfrm>
            <a:off x="5472000" y="1826026"/>
            <a:ext cx="3060000" cy="522974"/>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2001" y="2933999"/>
            <a:ext cx="6514446" cy="2360429"/>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8699" y="3698999"/>
            <a:ext cx="6073301" cy="872271"/>
          </a:xfrm>
          <a:prstGeom prst="rect">
            <a:avLst/>
          </a:prstGeom>
          <a:noFill/>
          <a:ln w="101600">
            <a:solidFill>
              <a:srgbClr val="FF663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0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65" y="1205101"/>
            <a:ext cx="10983707" cy="6174000"/>
          </a:xfrm>
          <a:prstGeom prst="rect">
            <a:avLst/>
          </a:prstGeom>
        </p:spPr>
      </p:pic>
      <p:sp>
        <p:nvSpPr>
          <p:cNvPr id="4" name="正方形/長方形 3"/>
          <p:cNvSpPr/>
          <p:nvPr/>
        </p:nvSpPr>
        <p:spPr>
          <a:xfrm>
            <a:off x="-15586" y="1184128"/>
            <a:ext cx="9159586" cy="62153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91460" y="6579000"/>
            <a:ext cx="7695000" cy="338554"/>
          </a:xfrm>
          <a:prstGeom prst="rect">
            <a:avLst/>
          </a:prstGeom>
        </p:spPr>
        <p:txBody>
          <a:bodyPr wrap="square">
            <a:spAutoFit/>
          </a:bodyPr>
          <a:lstStyle/>
          <a:p>
            <a:pPr algn="r"/>
            <a:r>
              <a:rPr lang="ja-JP" altLang="en-US" sz="1600" dirty="0" smtClean="0">
                <a:solidFill>
                  <a:schemeClr val="tx1">
                    <a:lumMod val="50000"/>
                    <a:lumOff val="50000"/>
                  </a:schemeClr>
                </a:solidFill>
              </a:rPr>
              <a:t>http://mashable.com/2014/05/20/surface-pro-3-macbook-air-compared/</a:t>
            </a:r>
            <a:endParaRPr lang="ja-JP" altLang="en-US" sz="1600" dirty="0">
              <a:solidFill>
                <a:schemeClr val="tx1">
                  <a:lumMod val="50000"/>
                  <a:lumOff val="50000"/>
                </a:schemeClr>
              </a:solidFill>
            </a:endParaRPr>
          </a:p>
        </p:txBody>
      </p:sp>
      <p:sp>
        <p:nvSpPr>
          <p:cNvPr id="5" name="テキスト ボックス 4"/>
          <p:cNvSpPr txBox="1"/>
          <p:nvPr/>
        </p:nvSpPr>
        <p:spPr>
          <a:xfrm>
            <a:off x="620070" y="2051576"/>
            <a:ext cx="4511817" cy="923330"/>
          </a:xfrm>
          <a:prstGeom prst="rect">
            <a:avLst/>
          </a:prstGeom>
          <a:noFill/>
        </p:spPr>
        <p:txBody>
          <a:bodyPr wrap="square" rtlCol="0">
            <a:spAutoFit/>
          </a:bodyPr>
          <a:lstStyle/>
          <a:p>
            <a:r>
              <a:rPr lang="en-US" altLang="ja-JP" sz="5400" dirty="0" smtClean="0">
                <a:solidFill>
                  <a:srgbClr val="FF6633"/>
                </a:solidFill>
              </a:rPr>
              <a:t>P</a:t>
            </a:r>
            <a:r>
              <a:rPr lang="en-US" altLang="ja-JP" sz="4400" dirty="0" smtClean="0"/>
              <a:t>rogramming</a:t>
            </a:r>
            <a:endParaRPr lang="en-US" altLang="ja-JP" sz="5400" dirty="0" smtClean="0"/>
          </a:p>
        </p:txBody>
      </p:sp>
      <p:sp>
        <p:nvSpPr>
          <p:cNvPr id="6" name="テキスト ボックス 5"/>
          <p:cNvSpPr txBox="1"/>
          <p:nvPr/>
        </p:nvSpPr>
        <p:spPr>
          <a:xfrm>
            <a:off x="5427000" y="2022363"/>
            <a:ext cx="3195000" cy="1077218"/>
          </a:xfrm>
          <a:prstGeom prst="rect">
            <a:avLst/>
          </a:prstGeom>
          <a:noFill/>
        </p:spPr>
        <p:txBody>
          <a:bodyPr wrap="square" rtlCol="0">
            <a:spAutoFit/>
          </a:bodyPr>
          <a:lstStyle/>
          <a:p>
            <a:r>
              <a:rPr lang="en-US" altLang="ja-JP" sz="3200" dirty="0" smtClean="0">
                <a:solidFill>
                  <a:srgbClr val="FF6633"/>
                </a:solidFill>
              </a:rPr>
              <a:t>C</a:t>
            </a:r>
            <a:r>
              <a:rPr lang="en-US" altLang="ja-JP" sz="2400" dirty="0" smtClean="0"/>
              <a:t>reativity and</a:t>
            </a:r>
          </a:p>
          <a:p>
            <a:r>
              <a:rPr lang="en-US" altLang="ja-JP" sz="3200" dirty="0" smtClean="0">
                <a:solidFill>
                  <a:srgbClr val="FF6633"/>
                </a:solidFill>
              </a:rPr>
              <a:t>L</a:t>
            </a:r>
            <a:r>
              <a:rPr lang="en-US" altLang="ja-JP" sz="2400" dirty="0" smtClean="0"/>
              <a:t>ogical thinking</a:t>
            </a:r>
            <a:endParaRPr lang="en-US" altLang="ja-JP" sz="3200" dirty="0" smtClean="0">
              <a:solidFill>
                <a:srgbClr val="FF6633"/>
              </a:solidFill>
            </a:endParaRPr>
          </a:p>
        </p:txBody>
      </p:sp>
      <p:sp>
        <p:nvSpPr>
          <p:cNvPr id="7" name="テキスト ボックス 6"/>
          <p:cNvSpPr txBox="1"/>
          <p:nvPr/>
        </p:nvSpPr>
        <p:spPr>
          <a:xfrm>
            <a:off x="700694" y="504000"/>
            <a:ext cx="3106306" cy="769441"/>
          </a:xfrm>
          <a:prstGeom prst="rect">
            <a:avLst/>
          </a:prstGeom>
          <a:noFill/>
        </p:spPr>
        <p:txBody>
          <a:bodyPr wrap="square" rtlCol="0">
            <a:spAutoFit/>
          </a:bodyPr>
          <a:lstStyle/>
          <a:p>
            <a:r>
              <a:rPr lang="en-US" altLang="ja-JP" sz="4400" dirty="0" smtClean="0">
                <a:solidFill>
                  <a:srgbClr val="FF6633"/>
                </a:solidFill>
              </a:rPr>
              <a:t>W</a:t>
            </a:r>
            <a:r>
              <a:rPr lang="en-US" altLang="ja-JP" sz="3600" dirty="0" smtClean="0"/>
              <a:t>e think…</a:t>
            </a:r>
            <a:endParaRPr lang="en-US" altLang="ja-JP" sz="3600" dirty="0" smtClean="0">
              <a:solidFill>
                <a:srgbClr val="FF6633"/>
              </a:solidFill>
            </a:endParaRPr>
          </a:p>
        </p:txBody>
      </p:sp>
      <p:sp>
        <p:nvSpPr>
          <p:cNvPr id="8" name="テキスト ボックス 7"/>
          <p:cNvSpPr txBox="1"/>
          <p:nvPr/>
        </p:nvSpPr>
        <p:spPr>
          <a:xfrm>
            <a:off x="4582135" y="1913464"/>
            <a:ext cx="928908" cy="1200329"/>
          </a:xfrm>
          <a:prstGeom prst="rect">
            <a:avLst/>
          </a:prstGeom>
          <a:noFill/>
        </p:spPr>
        <p:txBody>
          <a:bodyPr wrap="square" rtlCol="0">
            <a:spAutoFit/>
          </a:bodyPr>
          <a:lstStyle/>
          <a:p>
            <a:r>
              <a:rPr lang="ja-JP" altLang="en-US" sz="7200" b="1" dirty="0" smtClean="0">
                <a:solidFill>
                  <a:srgbClr val="FF6633"/>
                </a:solidFill>
              </a:rPr>
              <a:t>＞</a:t>
            </a:r>
            <a:endParaRPr lang="en-US" altLang="ja-JP" sz="6600" b="1" dirty="0" smtClean="0">
              <a:solidFill>
                <a:srgbClr val="FF6633"/>
              </a:solidFill>
            </a:endParaRPr>
          </a:p>
        </p:txBody>
      </p:sp>
    </p:spTree>
    <p:extLst>
      <p:ext uri="{BB962C8B-B14F-4D97-AF65-F5344CB8AC3E}">
        <p14:creationId xmlns:p14="http://schemas.microsoft.com/office/powerpoint/2010/main" val="1449871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フリーフォーム 20"/>
          <p:cNvSpPr/>
          <p:nvPr/>
        </p:nvSpPr>
        <p:spPr>
          <a:xfrm>
            <a:off x="-693000" y="-1971000"/>
            <a:ext cx="11610000" cy="8459999"/>
          </a:xfrm>
          <a:custGeom>
            <a:avLst/>
            <a:gdLst>
              <a:gd name="connsiteX0" fmla="*/ 2240 w 4585968"/>
              <a:gd name="connsiteY0" fmla="*/ 5145699 h 5241175"/>
              <a:gd name="connsiteX1" fmla="*/ 2128751 w 4585968"/>
              <a:gd name="connsiteY1" fmla="*/ 3316899 h 5241175"/>
              <a:gd name="connsiteX2" fmla="*/ 3043151 w 4585968"/>
              <a:gd name="connsiteY2" fmla="*/ 1310890 h 5241175"/>
              <a:gd name="connsiteX3" fmla="*/ 3397570 w 4585968"/>
              <a:gd name="connsiteY3" fmla="*/ 6629 h 5241175"/>
              <a:gd name="connsiteX4" fmla="*/ 4545886 w 4585968"/>
              <a:gd name="connsiteY4" fmla="*/ 1849606 h 5241175"/>
              <a:gd name="connsiteX5" fmla="*/ 1781421 w 4585968"/>
              <a:gd name="connsiteY5" fmla="*/ 4649513 h 5241175"/>
              <a:gd name="connsiteX6" fmla="*/ 2240 w 4585968"/>
              <a:gd name="connsiteY6" fmla="*/ 5145699 h 52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968" h="5241175">
                <a:moveTo>
                  <a:pt x="2240" y="5145699"/>
                </a:moveTo>
                <a:cubicBezTo>
                  <a:pt x="60128" y="4923597"/>
                  <a:pt x="1621933" y="3956034"/>
                  <a:pt x="2128751" y="3316899"/>
                </a:cubicBezTo>
                <a:cubicBezTo>
                  <a:pt x="2635569" y="2677764"/>
                  <a:pt x="2831681" y="1862602"/>
                  <a:pt x="3043151" y="1310890"/>
                </a:cubicBezTo>
                <a:cubicBezTo>
                  <a:pt x="3254621" y="759178"/>
                  <a:pt x="3147114" y="-83157"/>
                  <a:pt x="3397570" y="6629"/>
                </a:cubicBezTo>
                <a:cubicBezTo>
                  <a:pt x="3648026" y="96415"/>
                  <a:pt x="4815244" y="1075792"/>
                  <a:pt x="4545886" y="1849606"/>
                </a:cubicBezTo>
                <a:cubicBezTo>
                  <a:pt x="4276528" y="2623420"/>
                  <a:pt x="2542239" y="4096620"/>
                  <a:pt x="1781421" y="4649513"/>
                </a:cubicBezTo>
                <a:cubicBezTo>
                  <a:pt x="1020603" y="5202406"/>
                  <a:pt x="-55648" y="5367801"/>
                  <a:pt x="2240" y="5145699"/>
                </a:cubicBezTo>
                <a:close/>
              </a:path>
            </a:pathLst>
          </a:custGeom>
          <a:solidFill>
            <a:srgbClr val="FF663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57895" t="13470" r="752" b="30360"/>
          <a:stretch/>
        </p:blipFill>
        <p:spPr>
          <a:xfrm>
            <a:off x="968410" y="2956895"/>
            <a:ext cx="2430000" cy="243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t="39554" r="38571" b="8129"/>
          <a:stretch/>
        </p:blipFill>
        <p:spPr>
          <a:xfrm>
            <a:off x="3001649" y="2002655"/>
            <a:ext cx="2647246" cy="19084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正方形/長方形 9"/>
          <p:cNvSpPr/>
          <p:nvPr/>
        </p:nvSpPr>
        <p:spPr>
          <a:xfrm>
            <a:off x="1377372" y="5904000"/>
            <a:ext cx="6795078" cy="276999"/>
          </a:xfrm>
          <a:prstGeom prst="rect">
            <a:avLst/>
          </a:prstGeom>
        </p:spPr>
        <p:txBody>
          <a:bodyPr wrap="square">
            <a:spAutoFit/>
          </a:bodyPr>
          <a:lstStyle/>
          <a:p>
            <a:pPr algn="r"/>
            <a:r>
              <a:rPr lang="en-US" altLang="ja-JP" sz="1200" dirty="0" err="1" smtClean="0">
                <a:solidFill>
                  <a:schemeClr val="tx1">
                    <a:lumMod val="50000"/>
                    <a:lumOff val="50000"/>
                  </a:schemeClr>
                </a:solidFill>
              </a:rPr>
              <a:t>Emacs</a:t>
            </a:r>
            <a:r>
              <a:rPr lang="en-US" altLang="ja-JP" sz="1200" dirty="0" smtClean="0">
                <a:solidFill>
                  <a:schemeClr val="tx1">
                    <a:lumMod val="50000"/>
                    <a:lumOff val="50000"/>
                  </a:schemeClr>
                </a:solidFill>
              </a:rPr>
              <a:t> icon : </a:t>
            </a:r>
            <a:r>
              <a:rPr lang="ja-JP" altLang="en-US" sz="1200" dirty="0" smtClean="0">
                <a:solidFill>
                  <a:schemeClr val="tx1">
                    <a:lumMod val="50000"/>
                    <a:lumOff val="50000"/>
                  </a:schemeClr>
                </a:solidFill>
              </a:rPr>
              <a:t>http://ochiailab.blogspot.jp/2013/04/powerlineelemacs.html</a:t>
            </a:r>
            <a:endParaRPr lang="ja-JP" altLang="en-US" sz="1200" dirty="0">
              <a:solidFill>
                <a:schemeClr val="tx1">
                  <a:lumMod val="50000"/>
                  <a:lumOff val="50000"/>
                </a:schemeClr>
              </a:solidFill>
            </a:endParaRPr>
          </a:p>
        </p:txBody>
      </p:sp>
      <p:sp>
        <p:nvSpPr>
          <p:cNvPr id="12" name="正方形/長方形 11"/>
          <p:cNvSpPr/>
          <p:nvPr/>
        </p:nvSpPr>
        <p:spPr>
          <a:xfrm>
            <a:off x="4795579" y="5726042"/>
            <a:ext cx="3389069" cy="276999"/>
          </a:xfrm>
          <a:prstGeom prst="rect">
            <a:avLst/>
          </a:prstGeom>
        </p:spPr>
        <p:txBody>
          <a:bodyPr wrap="none">
            <a:spAutoFit/>
          </a:bodyPr>
          <a:lstStyle/>
          <a:p>
            <a:pPr algn="r"/>
            <a:r>
              <a:rPr lang="en-US" altLang="ja-JP" sz="1200" dirty="0" smtClean="0">
                <a:solidFill>
                  <a:schemeClr val="tx1">
                    <a:lumMod val="50000"/>
                    <a:lumOff val="50000"/>
                  </a:schemeClr>
                </a:solidFill>
              </a:rPr>
              <a:t>Vim Icon : </a:t>
            </a:r>
            <a:r>
              <a:rPr lang="ja-JP" altLang="en-US" sz="1200" dirty="0" smtClean="0">
                <a:solidFill>
                  <a:schemeClr val="tx1">
                    <a:lumMod val="50000"/>
                    <a:lumOff val="50000"/>
                  </a:schemeClr>
                </a:solidFill>
              </a:rPr>
              <a:t>http://www.vim.org/index.php</a:t>
            </a:r>
            <a:endParaRPr lang="ja-JP" altLang="en-US" sz="1200" dirty="0">
              <a:solidFill>
                <a:schemeClr val="tx1">
                  <a:lumMod val="50000"/>
                  <a:lumOff val="50000"/>
                </a:schemeClr>
              </a:solidFill>
            </a:endParaRPr>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177" y="1750522"/>
            <a:ext cx="1413646" cy="14136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610" y="560463"/>
            <a:ext cx="1517752" cy="15177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正方形/長方形 14"/>
          <p:cNvSpPr/>
          <p:nvPr/>
        </p:nvSpPr>
        <p:spPr>
          <a:xfrm>
            <a:off x="201609" y="6102083"/>
            <a:ext cx="7983039" cy="276999"/>
          </a:xfrm>
          <a:prstGeom prst="rect">
            <a:avLst/>
          </a:prstGeom>
        </p:spPr>
        <p:txBody>
          <a:bodyPr wrap="square">
            <a:spAutoFit/>
          </a:bodyPr>
          <a:lstStyle/>
          <a:p>
            <a:pPr algn="r"/>
            <a:r>
              <a:rPr lang="en-US" altLang="ja-JP" sz="1200" dirty="0" smtClean="0">
                <a:solidFill>
                  <a:schemeClr val="tx1">
                    <a:lumMod val="50000"/>
                    <a:lumOff val="50000"/>
                  </a:schemeClr>
                </a:solidFill>
              </a:rPr>
              <a:t>Sublime Text icon : </a:t>
            </a:r>
            <a:r>
              <a:rPr lang="ja-JP" altLang="en-US" sz="1200" dirty="0" smtClean="0">
                <a:solidFill>
                  <a:schemeClr val="tx1">
                    <a:lumMod val="50000"/>
                    <a:lumOff val="50000"/>
                  </a:schemeClr>
                </a:solidFill>
              </a:rPr>
              <a:t>http://blog.livedoor.jp/nonprofessional/archives/1004031653.html</a:t>
            </a:r>
            <a:endParaRPr lang="ja-JP" altLang="en-US" sz="1200" dirty="0">
              <a:solidFill>
                <a:schemeClr val="tx1">
                  <a:lumMod val="50000"/>
                  <a:lumOff val="50000"/>
                </a:schemeClr>
              </a:solidFill>
            </a:endParaRP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578" y="1143070"/>
            <a:ext cx="1606552" cy="1606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20252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3077766"/>
          </a:xfrm>
          <a:prstGeom prst="rect">
            <a:avLst/>
          </a:prstGeom>
          <a:noFill/>
        </p:spPr>
        <p:txBody>
          <a:bodyPr wrap="square" rtlCol="0">
            <a:spAutoFit/>
          </a:bodyPr>
          <a:lstStyle/>
          <a:p>
            <a:r>
              <a:rPr lang="en-US" altLang="ja-JP" sz="6000" dirty="0" smtClean="0">
                <a:solidFill>
                  <a:srgbClr val="FF6633"/>
                </a:solidFill>
              </a:rPr>
              <a:t>C</a:t>
            </a:r>
            <a:r>
              <a:rPr lang="en-US" altLang="ja-JP" sz="4800" dirty="0" smtClean="0"/>
              <a:t>onclusion</a:t>
            </a:r>
          </a:p>
          <a:p>
            <a:endParaRPr lang="en-US" altLang="ja-JP" sz="1000" dirty="0" smtClean="0"/>
          </a:p>
          <a:p>
            <a:pPr lvl="0"/>
            <a:r>
              <a:rPr lang="en-US" altLang="ja-JP" sz="4000" dirty="0">
                <a:solidFill>
                  <a:srgbClr val="FF6633"/>
                </a:solidFill>
              </a:rPr>
              <a:t>T</a:t>
            </a:r>
            <a:r>
              <a:rPr lang="en-US" altLang="ja-JP" sz="4000" dirty="0">
                <a:solidFill>
                  <a:prstClr val="black"/>
                </a:solidFill>
              </a:rPr>
              <a:t>he Ruby </a:t>
            </a:r>
            <a:r>
              <a:rPr lang="en-US" altLang="ja-JP" sz="4000" dirty="0" err="1">
                <a:solidFill>
                  <a:prstClr val="black"/>
                </a:solidFill>
              </a:rPr>
              <a:t>Proshou</a:t>
            </a:r>
            <a:endParaRPr lang="en-US" altLang="ja-JP" sz="4000" dirty="0">
              <a:solidFill>
                <a:prstClr val="black"/>
              </a:solidFill>
            </a:endParaRPr>
          </a:p>
          <a:p>
            <a:pPr lvl="0"/>
            <a:r>
              <a:rPr lang="en-US" altLang="ja-JP" sz="4000" dirty="0" smtClean="0">
                <a:solidFill>
                  <a:srgbClr val="FF6633"/>
                </a:solidFill>
              </a:rPr>
              <a:t>P</a:t>
            </a:r>
            <a:r>
              <a:rPr lang="en-US" altLang="ja-JP" sz="4000" dirty="0" smtClean="0">
                <a:solidFill>
                  <a:prstClr val="black"/>
                </a:solidFill>
              </a:rPr>
              <a:t>rogramming </a:t>
            </a:r>
            <a:r>
              <a:rPr lang="en-US" altLang="ja-JP" sz="4000" dirty="0">
                <a:solidFill>
                  <a:prstClr val="black"/>
                </a:solidFill>
              </a:rPr>
              <a:t>education</a:t>
            </a:r>
          </a:p>
          <a:p>
            <a:pPr lvl="0"/>
            <a:r>
              <a:rPr lang="en-US" altLang="ja-JP" sz="4000" dirty="0" smtClean="0">
                <a:solidFill>
                  <a:srgbClr val="FF6633"/>
                </a:solidFill>
              </a:rPr>
              <a:t>S</a:t>
            </a:r>
            <a:r>
              <a:rPr lang="en-US" altLang="ja-JP" sz="4000" dirty="0" smtClean="0">
                <a:solidFill>
                  <a:prstClr val="black"/>
                </a:solidFill>
              </a:rPr>
              <a:t>malruby</a:t>
            </a:r>
            <a:endParaRPr lang="en-US" altLang="ja-JP" sz="4000" dirty="0">
              <a:solidFill>
                <a:prstClr val="black"/>
              </a:solidFill>
            </a:endParaRPr>
          </a:p>
        </p:txBody>
      </p:sp>
      <p:sp>
        <p:nvSpPr>
          <p:cNvPr id="3" name="テキスト ボックス 2"/>
          <p:cNvSpPr txBox="1"/>
          <p:nvPr/>
        </p:nvSpPr>
        <p:spPr>
          <a:xfrm>
            <a:off x="819834" y="3204000"/>
            <a:ext cx="7424737" cy="2231380"/>
          </a:xfrm>
          <a:prstGeom prst="rect">
            <a:avLst/>
          </a:prstGeom>
          <a:noFill/>
        </p:spPr>
        <p:txBody>
          <a:bodyPr wrap="square" rtlCol="0">
            <a:spAutoFit/>
          </a:bodyPr>
          <a:lstStyle/>
          <a:p>
            <a:pPr algn="r"/>
            <a:r>
              <a:rPr lang="ja-JP" altLang="en-US" sz="3600" b="1" dirty="0" smtClean="0">
                <a:solidFill>
                  <a:schemeClr val="tx1">
                    <a:lumMod val="50000"/>
                    <a:lumOff val="50000"/>
                  </a:schemeClr>
                </a:solidFill>
              </a:rPr>
              <a:t>まと</a:t>
            </a:r>
            <a:r>
              <a:rPr lang="ja-JP" altLang="en-US" sz="3600" b="1" dirty="0" smtClean="0">
                <a:solidFill>
                  <a:srgbClr val="FF6633"/>
                </a:solidFill>
              </a:rPr>
              <a:t>め</a:t>
            </a:r>
            <a:endParaRPr lang="en-US" altLang="ja-JP" sz="3600" b="1" dirty="0" smtClean="0">
              <a:solidFill>
                <a:srgbClr val="FF6633"/>
              </a:solidFill>
            </a:endParaRPr>
          </a:p>
          <a:p>
            <a:pPr algn="r"/>
            <a:endParaRPr lang="en-US" altLang="ja-JP" sz="700" b="1" dirty="0" smtClean="0">
              <a:solidFill>
                <a:srgbClr val="FF6633"/>
              </a:solidFill>
            </a:endParaRPr>
          </a:p>
          <a:p>
            <a:pPr algn="r"/>
            <a:r>
              <a:rPr lang="ja-JP" altLang="en-US" sz="3200" b="1" dirty="0" smtClean="0">
                <a:solidFill>
                  <a:schemeClr val="tx1">
                    <a:lumMod val="50000"/>
                    <a:lumOff val="50000"/>
                  </a:schemeClr>
                </a:solidFill>
              </a:rPr>
              <a:t>プログラミング少年</a:t>
            </a:r>
            <a:r>
              <a:rPr lang="ja-JP" altLang="en-US" sz="3200" b="1" dirty="0" smtClean="0">
                <a:solidFill>
                  <a:srgbClr val="FF6633"/>
                </a:solidFill>
              </a:rPr>
              <a:t>団</a:t>
            </a:r>
            <a:endParaRPr lang="en-US" altLang="ja-JP" sz="4400" b="1" dirty="0" smtClean="0">
              <a:solidFill>
                <a:srgbClr val="FF6633"/>
              </a:solidFill>
            </a:endParaRPr>
          </a:p>
          <a:p>
            <a:pPr algn="r"/>
            <a:r>
              <a:rPr lang="ja-JP" altLang="en-US" sz="3200" b="1" dirty="0" smtClean="0">
                <a:solidFill>
                  <a:schemeClr val="tx1">
                    <a:lumMod val="50000"/>
                    <a:lumOff val="50000"/>
                  </a:schemeClr>
                </a:solidFill>
              </a:rPr>
              <a:t>プログラミング</a:t>
            </a:r>
            <a:r>
              <a:rPr lang="ja-JP" altLang="en-US" sz="3200" b="1" dirty="0">
                <a:solidFill>
                  <a:schemeClr val="tx1">
                    <a:lumMod val="50000"/>
                    <a:lumOff val="50000"/>
                  </a:schemeClr>
                </a:solidFill>
              </a:rPr>
              <a:t>教</a:t>
            </a:r>
            <a:r>
              <a:rPr lang="ja-JP" altLang="en-US" sz="3200" b="1" dirty="0">
                <a:solidFill>
                  <a:srgbClr val="FF6633"/>
                </a:solidFill>
              </a:rPr>
              <a:t>育</a:t>
            </a:r>
            <a:endParaRPr lang="en-US" altLang="ja-JP" sz="3200" b="1" dirty="0" smtClean="0">
              <a:solidFill>
                <a:srgbClr val="FF6633"/>
              </a:solidFill>
            </a:endParaRPr>
          </a:p>
          <a:p>
            <a:pPr algn="r"/>
            <a:r>
              <a:rPr lang="ja-JP" altLang="en-US" sz="3200" b="1" dirty="0" smtClean="0">
                <a:solidFill>
                  <a:schemeClr val="tx1">
                    <a:lumMod val="50000"/>
                    <a:lumOff val="50000"/>
                  </a:schemeClr>
                </a:solidFill>
              </a:rPr>
              <a:t>スモウルビ</a:t>
            </a:r>
            <a:r>
              <a:rPr lang="ja-JP" altLang="en-US" sz="3200" b="1" dirty="0" smtClean="0">
                <a:solidFill>
                  <a:srgbClr val="FF6633"/>
                </a:solidFill>
              </a:rPr>
              <a:t>ー</a:t>
            </a:r>
            <a:endParaRPr lang="en-US" altLang="ja-JP" sz="3200" b="1" dirty="0" smtClean="0">
              <a:solidFill>
                <a:srgbClr val="FF6633"/>
              </a:solidFill>
            </a:endParaRPr>
          </a:p>
        </p:txBody>
      </p:sp>
    </p:spTree>
    <p:extLst>
      <p:ext uri="{BB962C8B-B14F-4D97-AF65-F5344CB8AC3E}">
        <p14:creationId xmlns:p14="http://schemas.microsoft.com/office/powerpoint/2010/main" val="17002206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00" y="0"/>
            <a:ext cx="10297190" cy="6893337"/>
          </a:xfrm>
          <a:prstGeom prst="rect">
            <a:avLst/>
          </a:prstGeom>
        </p:spPr>
      </p:pic>
      <p:sp>
        <p:nvSpPr>
          <p:cNvPr id="2" name="テキスト ボックス 1"/>
          <p:cNvSpPr txBox="1"/>
          <p:nvPr/>
        </p:nvSpPr>
        <p:spPr>
          <a:xfrm>
            <a:off x="738901" y="459000"/>
            <a:ext cx="7505670" cy="4524315"/>
          </a:xfrm>
          <a:prstGeom prst="rect">
            <a:avLst/>
          </a:prstGeom>
          <a:noFill/>
        </p:spPr>
        <p:txBody>
          <a:bodyPr wrap="square" rtlCol="0">
            <a:spAutoFit/>
          </a:bodyPr>
          <a:lstStyle/>
          <a:p>
            <a:r>
              <a:rPr lang="en-US" altLang="ja-JP" sz="6000" dirty="0" smtClean="0">
                <a:solidFill>
                  <a:srgbClr val="FF6633"/>
                </a:solidFill>
              </a:rPr>
              <a:t>W</a:t>
            </a:r>
            <a:r>
              <a:rPr lang="en-US" altLang="ja-JP" sz="4800" dirty="0" smtClean="0"/>
              <a:t>elcome</a:t>
            </a:r>
          </a:p>
          <a:p>
            <a:endParaRPr lang="en-US" altLang="ja-JP" sz="4800" dirty="0" smtClean="0"/>
          </a:p>
          <a:p>
            <a:pPr algn="ctr"/>
            <a:r>
              <a:rPr lang="en-US" altLang="ja-JP" sz="6000" dirty="0" smtClean="0">
                <a:solidFill>
                  <a:srgbClr val="FF6633"/>
                </a:solidFill>
              </a:rPr>
              <a:t>D</a:t>
            </a:r>
            <a:r>
              <a:rPr lang="en-US" altLang="ja-JP" sz="6000" dirty="0" smtClean="0"/>
              <a:t>evelopers,</a:t>
            </a:r>
          </a:p>
          <a:p>
            <a:pPr algn="ctr"/>
            <a:r>
              <a:rPr lang="en-US" altLang="ja-JP" sz="6000" dirty="0" smtClean="0">
                <a:solidFill>
                  <a:srgbClr val="FF6633"/>
                </a:solidFill>
              </a:rPr>
              <a:t>W</a:t>
            </a:r>
            <a:r>
              <a:rPr lang="en-US" altLang="ja-JP" sz="6000" dirty="0" smtClean="0"/>
              <a:t>orkshop</a:t>
            </a:r>
          </a:p>
          <a:p>
            <a:pPr algn="ctr"/>
            <a:r>
              <a:rPr lang="en-US" altLang="ja-JP" sz="6000" dirty="0" smtClean="0">
                <a:solidFill>
                  <a:srgbClr val="FF6633"/>
                </a:solidFill>
              </a:rPr>
              <a:t>O</a:t>
            </a:r>
            <a:r>
              <a:rPr lang="en-US" altLang="ja-JP" sz="6000" dirty="0" smtClean="0"/>
              <a:t>wner</a:t>
            </a:r>
            <a:r>
              <a:rPr lang="en-US" altLang="ja-JP" sz="6000" dirty="0" smtClean="0">
                <a:solidFill>
                  <a:srgbClr val="FF6633"/>
                </a:solidFill>
              </a:rPr>
              <a:t>s</a:t>
            </a:r>
          </a:p>
        </p:txBody>
      </p:sp>
    </p:spTree>
    <p:extLst>
      <p:ext uri="{BB962C8B-B14F-4D97-AF65-F5344CB8AC3E}">
        <p14:creationId xmlns:p14="http://schemas.microsoft.com/office/powerpoint/2010/main" val="2026973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6633">
            <a:alpha val="5000"/>
          </a:srgbClr>
        </a:solidFill>
        <a:effectLst/>
      </p:bgPr>
    </p:bg>
    <p:spTree>
      <p:nvGrpSpPr>
        <p:cNvPr id="1" name=""/>
        <p:cNvGrpSpPr/>
        <p:nvPr/>
      </p:nvGrpSpPr>
      <p:grpSpPr>
        <a:xfrm>
          <a:off x="0" y="0"/>
          <a:ext cx="0" cy="0"/>
          <a:chOff x="0" y="0"/>
          <a:chExt cx="0" cy="0"/>
        </a:xfrm>
      </p:grpSpPr>
      <p:sp>
        <p:nvSpPr>
          <p:cNvPr id="2" name="テキスト ボックス 1"/>
          <p:cNvSpPr txBox="1"/>
          <p:nvPr/>
        </p:nvSpPr>
        <p:spPr>
          <a:xfrm>
            <a:off x="738901" y="459000"/>
            <a:ext cx="7505670" cy="5047536"/>
          </a:xfrm>
          <a:prstGeom prst="rect">
            <a:avLst/>
          </a:prstGeom>
          <a:noFill/>
        </p:spPr>
        <p:txBody>
          <a:bodyPr wrap="square" rtlCol="0">
            <a:spAutoFit/>
          </a:bodyPr>
          <a:lstStyle/>
          <a:p>
            <a:r>
              <a:rPr lang="en-US" altLang="ja-JP" sz="16600" dirty="0" smtClean="0">
                <a:solidFill>
                  <a:srgbClr val="FF6633"/>
                </a:solidFill>
              </a:rPr>
              <a:t>Q </a:t>
            </a:r>
            <a:r>
              <a:rPr lang="en-US" altLang="ja-JP" sz="9600" dirty="0" smtClean="0"/>
              <a:t>&amp;</a:t>
            </a:r>
            <a:r>
              <a:rPr lang="en-US" altLang="ja-JP" sz="16600" dirty="0" smtClean="0">
                <a:solidFill>
                  <a:srgbClr val="FF6633"/>
                </a:solidFill>
              </a:rPr>
              <a:t> A</a:t>
            </a:r>
            <a:endParaRPr lang="en-US" altLang="ja-JP" sz="4800" dirty="0" smtClean="0"/>
          </a:p>
          <a:p>
            <a:pPr algn="r"/>
            <a:r>
              <a:rPr lang="en-US" altLang="ja-JP" sz="4800" dirty="0" smtClean="0"/>
              <a:t>Contact us:</a:t>
            </a:r>
          </a:p>
          <a:p>
            <a:pPr algn="r"/>
            <a:r>
              <a:rPr lang="en-US" altLang="ja-JP" sz="3600" dirty="0" smtClean="0"/>
              <a:t>@smalruby</a:t>
            </a:r>
          </a:p>
          <a:p>
            <a:pPr algn="r"/>
            <a:r>
              <a:rPr lang="en-US" altLang="ja-JP" sz="3600" dirty="0" err="1" smtClean="0"/>
              <a:t>contact@smalruby.jp</a:t>
            </a:r>
            <a:endParaRPr lang="en-US" altLang="ja-JP" sz="3600" dirty="0" smtClean="0"/>
          </a:p>
          <a:p>
            <a:pPr algn="r"/>
            <a:r>
              <a:rPr lang="en-US" altLang="ja-JP" sz="3600" dirty="0" err="1" smtClean="0"/>
              <a:t>fb</a:t>
            </a:r>
            <a:r>
              <a:rPr lang="en-US" altLang="ja-JP" sz="3600" dirty="0" err="1" smtClean="0"/>
              <a:t>:Ruby</a:t>
            </a:r>
            <a:r>
              <a:rPr lang="ja-JP" altLang="en-US" sz="3600" b="1" dirty="0" smtClean="0"/>
              <a:t>プログラミング少年団</a:t>
            </a:r>
            <a:r>
              <a:rPr lang="en-US" altLang="ja-JP" sz="3600" dirty="0" smtClean="0"/>
              <a:t> </a:t>
            </a:r>
          </a:p>
        </p:txBody>
      </p:sp>
    </p:spTree>
    <p:extLst>
      <p:ext uri="{BB962C8B-B14F-4D97-AF65-F5344CB8AC3E}">
        <p14:creationId xmlns:p14="http://schemas.microsoft.com/office/powerpoint/2010/main" val="30936442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t>Best Frien</a:t>
            </a:r>
            <a:r>
              <a:rPr lang="en-US" altLang="ja-JP" sz="9600" dirty="0" smtClean="0">
                <a:solidFill>
                  <a:srgbClr val="FF6633"/>
                </a:solidFill>
              </a:rPr>
              <a:t>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136883" y="2422807"/>
            <a:ext cx="5440104" cy="1569660"/>
          </a:xfrm>
          <a:prstGeom prst="rect">
            <a:avLst/>
          </a:prstGeom>
          <a:noFill/>
        </p:spPr>
        <p:txBody>
          <a:bodyPr wrap="square" rtlCol="0">
            <a:spAutoFit/>
          </a:bodyPr>
          <a:lstStyle/>
          <a:p>
            <a:r>
              <a:rPr lang="en-US" altLang="ja-JP" sz="9600" b="1" dirty="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a</a:t>
            </a:r>
            <a:r>
              <a:rPr lang="en-US" altLang="ja-JP" sz="9600" b="1" dirty="0" smtClean="0">
                <a:ln w="12700">
                  <a:solidFill>
                    <a:schemeClr val="tx2">
                      <a:lumMod val="75000"/>
                    </a:schemeClr>
                  </a:solidFill>
                  <a:prstDash val="solid"/>
                </a:ln>
                <a:solidFill>
                  <a:srgbClr val="FF6633"/>
                </a:solidFill>
                <a:effectLst>
                  <a:outerShdw dist="38100" dir="2640000" algn="bl" rotWithShape="0">
                    <a:schemeClr val="tx2">
                      <a:lumMod val="75000"/>
                    </a:schemeClr>
                  </a:outerShdw>
                </a:effectLst>
              </a:rPr>
              <a:t>nd Kids</a:t>
            </a:r>
            <a:endParaRPr lang="en-US" altLang="ja-JP" sz="9600" dirty="0" smtClean="0">
              <a:solidFill>
                <a:srgbClr val="FF6633"/>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26999" y="691492"/>
            <a:ext cx="945449" cy="946400"/>
          </a:xfrm>
          <a:prstGeom prst="rect">
            <a:avLst/>
          </a:prstGeom>
        </p:spPr>
      </p:pic>
    </p:spTree>
    <p:extLst>
      <p:ext uri="{BB962C8B-B14F-4D97-AF65-F5344CB8AC3E}">
        <p14:creationId xmlns:p14="http://schemas.microsoft.com/office/powerpoint/2010/main" val="27084656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03" y="1044000"/>
            <a:ext cx="7334287" cy="3419005"/>
          </a:xfrm>
          <a:prstGeom prst="rect">
            <a:avLst/>
          </a:prstGeom>
        </p:spPr>
      </p:pic>
    </p:spTree>
    <p:extLst>
      <p:ext uri="{BB962C8B-B14F-4D97-AF65-F5344CB8AC3E}">
        <p14:creationId xmlns:p14="http://schemas.microsoft.com/office/powerpoint/2010/main" val="334779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6497" y="2919577"/>
            <a:ext cx="3365725" cy="22438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0825">
            <a:off x="2052406" y="1793909"/>
            <a:ext cx="2554043" cy="3405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a:off x="0" y="0"/>
            <a:ext cx="9144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42821" y="508752"/>
            <a:ext cx="7424737" cy="4755148"/>
          </a:xfrm>
          <a:prstGeom prst="rect">
            <a:avLst/>
          </a:prstGeom>
          <a:noFill/>
        </p:spPr>
        <p:txBody>
          <a:bodyPr wrap="square" rtlCol="0">
            <a:spAutoFit/>
          </a:bodyPr>
          <a:lstStyle/>
          <a:p>
            <a:pPr algn="ctr"/>
            <a:r>
              <a:rPr lang="en-US" altLang="ja-JP" sz="8000" dirty="0">
                <a:solidFill>
                  <a:schemeClr val="bg1"/>
                </a:solidFill>
                <a:effectLst>
                  <a:outerShdw blurRad="50800" dist="127000" dir="5400000" algn="t" rotWithShape="0">
                    <a:prstClr val="black">
                      <a:alpha val="40000"/>
                    </a:prstClr>
                  </a:outerShdw>
                </a:effectLst>
                <a:latin typeface="+mj-lt"/>
              </a:rPr>
              <a:t>Sponsored </a:t>
            </a:r>
            <a:r>
              <a:rPr lang="en-US" altLang="ja-JP" sz="8000" dirty="0" smtClean="0">
                <a:solidFill>
                  <a:schemeClr val="bg1"/>
                </a:solidFill>
                <a:effectLst>
                  <a:outerShdw blurRad="50800" dist="127000" dir="5400000" algn="t" rotWithShape="0">
                    <a:prstClr val="black">
                      <a:alpha val="40000"/>
                    </a:prstClr>
                  </a:outerShdw>
                </a:effectLst>
                <a:latin typeface="+mj-lt"/>
              </a:rPr>
              <a:t>by</a:t>
            </a:r>
          </a:p>
          <a:p>
            <a:pPr algn="ctr"/>
            <a:endParaRPr lang="en-US" altLang="ja-JP" sz="2400" dirty="0" smtClean="0">
              <a:solidFill>
                <a:schemeClr val="bg1"/>
              </a:solidFill>
              <a:effectLst>
                <a:outerShdw blurRad="50800" dist="127000" dir="5400000" algn="t" rotWithShape="0">
                  <a:prstClr val="black">
                    <a:alpha val="40000"/>
                  </a:prstClr>
                </a:outerShdw>
              </a:effectLst>
              <a:latin typeface="+mj-lt"/>
            </a:endParaRPr>
          </a:p>
          <a:p>
            <a:pPr algn="ctr"/>
            <a:r>
              <a:rPr lang="en-US" altLang="ja-JP" sz="19900" dirty="0" smtClean="0">
                <a:solidFill>
                  <a:schemeClr val="bg1"/>
                </a:solidFill>
                <a:effectLst>
                  <a:outerShdw blurRad="50800" dist="127000" dir="5400000" algn="t" rotWithShape="0">
                    <a:prstClr val="black">
                      <a:alpha val="40000"/>
                    </a:prstClr>
                  </a:outerShdw>
                </a:effectLst>
                <a:latin typeface="+mj-lt"/>
              </a:rPr>
              <a:t>NaCl</a:t>
            </a:r>
            <a:endParaRPr kumimoji="1" lang="ja-JP" altLang="en-US" dirty="0">
              <a:solidFill>
                <a:schemeClr val="bg1"/>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766945094"/>
      </p:ext>
    </p:extLst>
  </p:cSld>
  <p:clrMapOvr>
    <a:masterClrMapping/>
  </p:clrMapOvr>
  <mc:AlternateContent xmlns:mc="http://schemas.openxmlformats.org/markup-compatibility/2006">
    <mc:Choice xmlns:p14="http://schemas.microsoft.com/office/powerpoint/2010/main" Requires="p14">
      <p:transition spd="slow" p14:dur="1500">
        <p:split/>
      </p:transition>
    </mc:Choice>
    <mc:Fallback>
      <p:transition spd="slow">
        <p:spli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432000" y="494751"/>
            <a:ext cx="8094914" cy="1042420"/>
            <a:chOff x="1540713" y="1449000"/>
            <a:chExt cx="8094914" cy="104242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828475888"/>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432000" y="494751"/>
            <a:ext cx="8094914" cy="1042420"/>
            <a:chOff x="1540713" y="1449000"/>
            <a:chExt cx="8094914" cy="104242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5" name="グループ化 14"/>
          <p:cNvGrpSpPr/>
          <p:nvPr/>
        </p:nvGrpSpPr>
        <p:grpSpPr>
          <a:xfrm>
            <a:off x="432000" y="1529751"/>
            <a:ext cx="8094914" cy="1042420"/>
            <a:chOff x="1540713" y="1449000"/>
            <a:chExt cx="8094914" cy="104242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26" name="グループ化 25"/>
          <p:cNvGrpSpPr/>
          <p:nvPr/>
        </p:nvGrpSpPr>
        <p:grpSpPr>
          <a:xfrm>
            <a:off x="432000" y="2514193"/>
            <a:ext cx="8094914" cy="1042420"/>
            <a:chOff x="1540713" y="1449000"/>
            <a:chExt cx="8094914" cy="104242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30" name="図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31" name="図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35" name="図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37" name="グループ化 36"/>
          <p:cNvGrpSpPr/>
          <p:nvPr/>
        </p:nvGrpSpPr>
        <p:grpSpPr>
          <a:xfrm>
            <a:off x="432000" y="3474326"/>
            <a:ext cx="8094914" cy="1042420"/>
            <a:chOff x="1540713" y="1449000"/>
            <a:chExt cx="8094914" cy="1042420"/>
          </a:xfrm>
        </p:grpSpPr>
        <p:pic>
          <p:nvPicPr>
            <p:cNvPr id="38" name="図 3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39" name="図 3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40" name="図 3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41" name="図 4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42" name="図 4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43" name="図 4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44" name="図 4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45" name="図 4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46" name="図 4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47" name="図 4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48" name="グループ化 47"/>
          <p:cNvGrpSpPr/>
          <p:nvPr/>
        </p:nvGrpSpPr>
        <p:grpSpPr>
          <a:xfrm>
            <a:off x="432000" y="4411216"/>
            <a:ext cx="8094914" cy="1042420"/>
            <a:chOff x="1540713" y="1449000"/>
            <a:chExt cx="8094914" cy="1042420"/>
          </a:xfrm>
        </p:grpSpPr>
        <p:pic>
          <p:nvPicPr>
            <p:cNvPr id="49" name="図 4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50" name="図 4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51" name="図 5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52" name="図 5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53" name="図 5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54" name="図 5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55" name="図 5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56" name="図 5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57" name="図 5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58" name="図 5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59" name="グループ化 58"/>
          <p:cNvGrpSpPr/>
          <p:nvPr/>
        </p:nvGrpSpPr>
        <p:grpSpPr>
          <a:xfrm>
            <a:off x="432000" y="5357967"/>
            <a:ext cx="8094914" cy="1042420"/>
            <a:chOff x="1540713" y="1449000"/>
            <a:chExt cx="8094914" cy="1042420"/>
          </a:xfrm>
        </p:grpSpPr>
        <p:pic>
          <p:nvPicPr>
            <p:cNvPr id="60" name="図 5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61" name="図 6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62" name="図 6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63" name="図 6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64" name="図 6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65" name="図 6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66" name="図 6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67" name="図 6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68" name="図 6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69" name="図 6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Rubyist</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ransition spd="slow">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グループ化 68"/>
          <p:cNvGrpSpPr/>
          <p:nvPr/>
        </p:nvGrpSpPr>
        <p:grpSpPr>
          <a:xfrm>
            <a:off x="432000" y="494751"/>
            <a:ext cx="8094914" cy="1042420"/>
            <a:chOff x="1540713" y="1449000"/>
            <a:chExt cx="8094914" cy="1042420"/>
          </a:xfrm>
        </p:grpSpPr>
        <p:pic>
          <p:nvPicPr>
            <p:cNvPr id="70" name="図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71" name="図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72" name="図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74" name="図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75" name="図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76" name="図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77" name="図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80" name="グループ化 79"/>
          <p:cNvGrpSpPr/>
          <p:nvPr/>
        </p:nvGrpSpPr>
        <p:grpSpPr>
          <a:xfrm>
            <a:off x="432000" y="1529751"/>
            <a:ext cx="8094914" cy="1042420"/>
            <a:chOff x="1540713" y="1449000"/>
            <a:chExt cx="8094914" cy="1042420"/>
          </a:xfrm>
        </p:grpSpPr>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82" name="図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84" name="図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85" name="図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86" name="図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87" name="図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88" name="図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89" name="図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90" name="図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91" name="グループ化 90"/>
          <p:cNvGrpSpPr/>
          <p:nvPr/>
        </p:nvGrpSpPr>
        <p:grpSpPr>
          <a:xfrm>
            <a:off x="432000" y="2514193"/>
            <a:ext cx="8094914" cy="1042420"/>
            <a:chOff x="1540713" y="1449000"/>
            <a:chExt cx="8094914" cy="1042420"/>
          </a:xfrm>
        </p:grpSpPr>
        <p:pic>
          <p:nvPicPr>
            <p:cNvPr id="92" name="図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94" name="図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95" name="図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96" name="図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97" name="図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98" name="図 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99" name="図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00" name="図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01" name="図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02" name="グループ化 101"/>
          <p:cNvGrpSpPr/>
          <p:nvPr/>
        </p:nvGrpSpPr>
        <p:grpSpPr>
          <a:xfrm>
            <a:off x="432000" y="3474326"/>
            <a:ext cx="8094914" cy="1042420"/>
            <a:chOff x="1540713" y="1449000"/>
            <a:chExt cx="8094914" cy="1042420"/>
          </a:xfrm>
        </p:grpSpPr>
        <p:pic>
          <p:nvPicPr>
            <p:cNvPr id="103" name="図 10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04" name="図 10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05" name="図 10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06" name="図 10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07" name="図 10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08" name="図 10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09" name="図 10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10" name="図 10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11" name="図 11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12" name="図 11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13" name="グループ化 112"/>
          <p:cNvGrpSpPr/>
          <p:nvPr/>
        </p:nvGrpSpPr>
        <p:grpSpPr>
          <a:xfrm>
            <a:off x="432000" y="4411216"/>
            <a:ext cx="8094914" cy="1042420"/>
            <a:chOff x="1540713" y="1449000"/>
            <a:chExt cx="8094914" cy="1042420"/>
          </a:xfrm>
        </p:grpSpPr>
        <p:pic>
          <p:nvPicPr>
            <p:cNvPr id="114" name="図 11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15" name="図 11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16" name="図 11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17" name="図 11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18" name="図 11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19" name="図 11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20" name="図 11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21" name="図 12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22" name="図 12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23" name="図 12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grpSp>
        <p:nvGrpSpPr>
          <p:cNvPr id="124" name="グループ化 123"/>
          <p:cNvGrpSpPr/>
          <p:nvPr/>
        </p:nvGrpSpPr>
        <p:grpSpPr>
          <a:xfrm>
            <a:off x="432000" y="5357967"/>
            <a:ext cx="8094914" cy="1042420"/>
            <a:chOff x="1540713" y="1449000"/>
            <a:chExt cx="8094914" cy="1042420"/>
          </a:xfrm>
        </p:grpSpPr>
        <p:pic>
          <p:nvPicPr>
            <p:cNvPr id="125" name="図 124"/>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472000" y="1449000"/>
              <a:ext cx="1035000" cy="1035000"/>
            </a:xfrm>
            <a:prstGeom prst="rect">
              <a:avLst/>
            </a:prstGeom>
          </p:spPr>
        </p:pic>
        <p:pic>
          <p:nvPicPr>
            <p:cNvPr id="126" name="図 125"/>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254157" y="1452710"/>
              <a:ext cx="1035000" cy="1035000"/>
            </a:xfrm>
            <a:prstGeom prst="rect">
              <a:avLst/>
            </a:prstGeom>
          </p:spPr>
        </p:pic>
        <p:pic>
          <p:nvPicPr>
            <p:cNvPr id="127" name="図 126"/>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036313" y="1449000"/>
              <a:ext cx="1035000" cy="1035000"/>
            </a:xfrm>
            <a:prstGeom prst="rect">
              <a:avLst/>
            </a:prstGeom>
          </p:spPr>
        </p:pic>
        <p:pic>
          <p:nvPicPr>
            <p:cNvPr id="128" name="図 127"/>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818470" y="1452710"/>
              <a:ext cx="1035000" cy="1035000"/>
            </a:xfrm>
            <a:prstGeom prst="rect">
              <a:avLst/>
            </a:prstGeom>
          </p:spPr>
        </p:pic>
        <p:pic>
          <p:nvPicPr>
            <p:cNvPr id="129" name="図 128"/>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600627" y="1456420"/>
              <a:ext cx="1035000" cy="1035000"/>
            </a:xfrm>
            <a:prstGeom prst="rect">
              <a:avLst/>
            </a:prstGeom>
          </p:spPr>
        </p:pic>
        <p:pic>
          <p:nvPicPr>
            <p:cNvPr id="130" name="図 129"/>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0713" y="1449000"/>
              <a:ext cx="1035000" cy="1035000"/>
            </a:xfrm>
            <a:prstGeom prst="rect">
              <a:avLst/>
            </a:prstGeom>
          </p:spPr>
        </p:pic>
        <p:pic>
          <p:nvPicPr>
            <p:cNvPr id="131" name="図 13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22870" y="1452710"/>
              <a:ext cx="1035000" cy="1035000"/>
            </a:xfrm>
            <a:prstGeom prst="rect">
              <a:avLst/>
            </a:prstGeom>
          </p:spPr>
        </p:pic>
        <p:pic>
          <p:nvPicPr>
            <p:cNvPr id="132" name="図 13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05026" y="1449000"/>
              <a:ext cx="1035000" cy="1035000"/>
            </a:xfrm>
            <a:prstGeom prst="rect">
              <a:avLst/>
            </a:prstGeom>
          </p:spPr>
        </p:pic>
        <p:pic>
          <p:nvPicPr>
            <p:cNvPr id="133" name="図 13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87183" y="1452710"/>
              <a:ext cx="1035000" cy="1035000"/>
            </a:xfrm>
            <a:prstGeom prst="rect">
              <a:avLst/>
            </a:prstGeom>
          </p:spPr>
        </p:pic>
        <p:pic>
          <p:nvPicPr>
            <p:cNvPr id="134" name="図 133"/>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669340" y="1456420"/>
              <a:ext cx="1035000" cy="1035000"/>
            </a:xfrm>
            <a:prstGeom prst="rect">
              <a:avLst/>
            </a:prstGeom>
          </p:spPr>
        </p:pic>
      </p:grpSp>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ransition spd="slow">
    <p:wheel spokes="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000" y="684213"/>
            <a:ext cx="4564086" cy="409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747713" y="594000"/>
            <a:ext cx="7424737" cy="600164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come to</a:t>
            </a:r>
          </a:p>
          <a:p>
            <a:pPr algn="ctr"/>
            <a:r>
              <a:rPr lang="en-US" altLang="ja-JP" sz="9600" dirty="0" smtClean="0">
                <a:effectLst>
                  <a:outerShdw blurRad="50800" dist="127000" dir="5400000" algn="t" rotWithShape="0">
                    <a:prstClr val="black">
                      <a:alpha val="40000"/>
                    </a:prstClr>
                  </a:outerShdw>
                </a:effectLst>
                <a:latin typeface="+mj-lt"/>
              </a:rPr>
              <a:t>visit out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3377958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1474</TotalTime>
  <Words>3272</Words>
  <Application>Microsoft Office PowerPoint</Application>
  <PresentationFormat>画面に合わせる (4:3)</PresentationFormat>
  <Paragraphs>406</Paragraphs>
  <Slides>38</Slides>
  <Notes>38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152</cp:revision>
  <dcterms:created xsi:type="dcterms:W3CDTF">2014-09-17T02:10:41Z</dcterms:created>
  <dcterms:modified xsi:type="dcterms:W3CDTF">2014-09-18T02:44:53Z</dcterms:modified>
</cp:coreProperties>
</file>